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notesMasterIdLst>
    <p:notesMasterId r:id="rId23"/>
  </p:notesMasterIdLst>
  <p:sldIdLst>
    <p:sldId id="256" r:id="rId2"/>
    <p:sldId id="257" r:id="rId3"/>
    <p:sldId id="278" r:id="rId4"/>
    <p:sldId id="260" r:id="rId5"/>
    <p:sldId id="280" r:id="rId6"/>
    <p:sldId id="265" r:id="rId7"/>
    <p:sldId id="281" r:id="rId8"/>
    <p:sldId id="264" r:id="rId9"/>
    <p:sldId id="263" r:id="rId10"/>
    <p:sldId id="266" r:id="rId11"/>
    <p:sldId id="267" r:id="rId12"/>
    <p:sldId id="261" r:id="rId13"/>
    <p:sldId id="277" r:id="rId14"/>
    <p:sldId id="268" r:id="rId15"/>
    <p:sldId id="270" r:id="rId16"/>
    <p:sldId id="271" r:id="rId17"/>
    <p:sldId id="269" r:id="rId18"/>
    <p:sldId id="272" r:id="rId19"/>
    <p:sldId id="273" r:id="rId20"/>
    <p:sldId id="274" r:id="rId21"/>
    <p:sldId id="275" r:id="rId22"/>
  </p:sldIdLst>
  <p:sldSz cx="12192000" cy="6858000"/>
  <p:notesSz cx="6858000" cy="9144000"/>
  <p:embeddedFontLst>
    <p:embeddedFont>
      <p:font typeface="Museo Sans 700" panose="02000000000000000000" pitchFamily="50" charset="0"/>
      <p:bold r:id="rId24"/>
      <p:boldItalic r:id="rId25"/>
    </p:embeddedFont>
    <p:embeddedFont>
      <p:font typeface="Calibri" panose="020F0502020204030204" pitchFamily="34" charset="0"/>
      <p:regular r:id="rId26"/>
      <p:bold r:id="rId27"/>
      <p:italic r:id="rId28"/>
      <p:boldItalic r:id="rId29"/>
    </p:embeddedFont>
    <p:embeddedFont>
      <p:font typeface="Museo Sans 100" panose="02000000000000000000" pitchFamily="50" charset="0"/>
      <p:regular r:id="rId30"/>
      <p:italic r:id="rId31"/>
    </p:embeddedFont>
    <p:embeddedFont>
      <p:font typeface="Museo 900" panose="02000000000000000000" pitchFamily="50" charset="0"/>
      <p:bold r:id="rId32"/>
    </p:embeddedFont>
    <p:embeddedFont>
      <p:font typeface="ＭＳ Ｐゴシック" panose="020B0600070205080204" pitchFamily="34" charset="-128"/>
      <p:regular r:id="rId33"/>
    </p:embeddedFont>
    <p:embeddedFont>
      <p:font typeface="Museo Sans 500" panose="02000000000000000000" pitchFamily="50" charset="0"/>
      <p:regular r:id="rId34"/>
      <p:italic r:id="rId35"/>
    </p:embeddedFont>
    <p:embeddedFont>
      <p:font typeface="Museo Sans 300" panose="02000000000000000000" pitchFamily="50" charset="0"/>
      <p:regular r:id="rId36"/>
      <p:italic r:id="rId37"/>
    </p:embeddedFont>
    <p:embeddedFont>
      <p:font typeface="Calibri Light" panose="020F0302020204030204" pitchFamily="34" charset="0"/>
      <p:regular r:id="rId38"/>
      <p:italic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BD"/>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70682" autoAdjust="0"/>
  </p:normalViewPr>
  <p:slideViewPr>
    <p:cSldViewPr snapToGrid="0">
      <p:cViewPr varScale="1">
        <p:scale>
          <a:sx n="42" d="100"/>
          <a:sy n="42" d="100"/>
        </p:scale>
        <p:origin x="13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svg"/><Relationship Id="rId1" Type="http://schemas.openxmlformats.org/officeDocument/2006/relationships/image" Target="../media/image7.png"/><Relationship Id="rId6" Type="http://schemas.openxmlformats.org/officeDocument/2006/relationships/image" Target="../media/image13.svg"/><Relationship Id="rId5" Type="http://schemas.openxmlformats.org/officeDocument/2006/relationships/image" Target="../media/image9.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5.svg"/><Relationship Id="rId1" Type="http://schemas.openxmlformats.org/officeDocument/2006/relationships/image" Target="../media/image10.png"/><Relationship Id="rId6" Type="http://schemas.openxmlformats.org/officeDocument/2006/relationships/image" Target="../media/image11.svg"/><Relationship Id="rId5" Type="http://schemas.openxmlformats.org/officeDocument/2006/relationships/image" Target="../media/image12.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779102-3F05-4AE2-A96C-9EF911246965}" type="doc">
      <dgm:prSet loTypeId="urn:microsoft.com/office/officeart/2018/5/layout/IconLeaf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8405301E-F76B-4794-A473-8CD36B8261ED}">
      <dgm:prSet custT="1"/>
      <dgm:spPr/>
      <dgm:t>
        <a:bodyPr/>
        <a:lstStyle/>
        <a:p>
          <a:pPr>
            <a:defRPr cap="all"/>
          </a:pPr>
          <a:r>
            <a:rPr lang="en-GB" sz="3200" cap="none" dirty="0" smtClean="0">
              <a:solidFill>
                <a:srgbClr val="0099BD"/>
              </a:solidFill>
              <a:latin typeface="Museo Sans 500" panose="02000000000000000000" pitchFamily="50" charset="0"/>
            </a:rPr>
            <a:t>For prisoners?</a:t>
          </a:r>
          <a:endParaRPr lang="en-US" sz="3200" cap="none" dirty="0">
            <a:solidFill>
              <a:srgbClr val="0099BD"/>
            </a:solidFill>
            <a:latin typeface="Museo Sans 500" panose="02000000000000000000" pitchFamily="50" charset="0"/>
          </a:endParaRPr>
        </a:p>
      </dgm:t>
    </dgm:pt>
    <dgm:pt modelId="{85B05781-5A58-4C5E-86EB-10E86CD357F1}" type="parTrans" cxnId="{3E3E055D-304A-4974-9D1B-0B2DCECA33C3}">
      <dgm:prSet/>
      <dgm:spPr/>
      <dgm:t>
        <a:bodyPr/>
        <a:lstStyle/>
        <a:p>
          <a:endParaRPr lang="en-US"/>
        </a:p>
      </dgm:t>
    </dgm:pt>
    <dgm:pt modelId="{EE3ABF13-ECED-42D5-9199-E3E4F592DD9F}" type="sibTrans" cxnId="{3E3E055D-304A-4974-9D1B-0B2DCECA33C3}">
      <dgm:prSet/>
      <dgm:spPr/>
      <dgm:t>
        <a:bodyPr/>
        <a:lstStyle/>
        <a:p>
          <a:endParaRPr lang="en-US"/>
        </a:p>
      </dgm:t>
    </dgm:pt>
    <dgm:pt modelId="{1CC85959-EEA8-4AA0-9FEC-6E1A9426453E}">
      <dgm:prSet custT="1"/>
      <dgm:spPr/>
      <dgm:t>
        <a:bodyPr/>
        <a:lstStyle/>
        <a:p>
          <a:pPr>
            <a:defRPr cap="all"/>
          </a:pPr>
          <a:r>
            <a:rPr lang="en-GB" sz="3200" cap="none" dirty="0" smtClean="0">
              <a:solidFill>
                <a:srgbClr val="0099BD"/>
              </a:solidFill>
              <a:latin typeface="Museo Sans 500" panose="02000000000000000000" pitchFamily="50" charset="0"/>
            </a:rPr>
            <a:t>For the prison?</a:t>
          </a:r>
          <a:endParaRPr lang="en-US" sz="3200" cap="none" dirty="0">
            <a:solidFill>
              <a:srgbClr val="0099BD"/>
            </a:solidFill>
            <a:latin typeface="Museo Sans 500" panose="02000000000000000000" pitchFamily="50" charset="0"/>
          </a:endParaRPr>
        </a:p>
      </dgm:t>
    </dgm:pt>
    <dgm:pt modelId="{F12ADCA7-6A13-4CE5-B372-FB98A52F86EF}" type="parTrans" cxnId="{FB8255DD-5FE7-45D1-9CA1-B8DFEA6A6DA9}">
      <dgm:prSet/>
      <dgm:spPr/>
      <dgm:t>
        <a:bodyPr/>
        <a:lstStyle/>
        <a:p>
          <a:endParaRPr lang="en-US"/>
        </a:p>
      </dgm:t>
    </dgm:pt>
    <dgm:pt modelId="{3120795F-C275-4A7B-B35D-C387B9995862}" type="sibTrans" cxnId="{FB8255DD-5FE7-45D1-9CA1-B8DFEA6A6DA9}">
      <dgm:prSet/>
      <dgm:spPr/>
      <dgm:t>
        <a:bodyPr/>
        <a:lstStyle/>
        <a:p>
          <a:endParaRPr lang="en-US"/>
        </a:p>
      </dgm:t>
    </dgm:pt>
    <dgm:pt modelId="{F3AEB922-8CFB-4117-9218-95D8658AB3D3}">
      <dgm:prSet custT="1"/>
      <dgm:spPr/>
      <dgm:t>
        <a:bodyPr/>
        <a:lstStyle/>
        <a:p>
          <a:pPr>
            <a:defRPr cap="all"/>
          </a:pPr>
          <a:r>
            <a:rPr lang="en-GB" sz="3200" cap="none" dirty="0" smtClean="0">
              <a:solidFill>
                <a:srgbClr val="0099BD"/>
              </a:solidFill>
              <a:latin typeface="Museo Sans 500" panose="02000000000000000000" pitchFamily="50" charset="0"/>
            </a:rPr>
            <a:t>For families?</a:t>
          </a:r>
          <a:endParaRPr lang="en-US" sz="3200" cap="none" dirty="0">
            <a:solidFill>
              <a:srgbClr val="0099BD"/>
            </a:solidFill>
            <a:latin typeface="Museo Sans 500" panose="02000000000000000000" pitchFamily="50" charset="0"/>
          </a:endParaRPr>
        </a:p>
      </dgm:t>
    </dgm:pt>
    <dgm:pt modelId="{79075584-4AF1-4189-975F-B6D8AD12FC5D}" type="parTrans" cxnId="{43C4B740-C81E-40EC-9D59-84698C1E9EB0}">
      <dgm:prSet/>
      <dgm:spPr/>
      <dgm:t>
        <a:bodyPr/>
        <a:lstStyle/>
        <a:p>
          <a:endParaRPr lang="en-US"/>
        </a:p>
      </dgm:t>
    </dgm:pt>
    <dgm:pt modelId="{274127F4-6E5B-4507-A6B5-9940F369A8DB}" type="sibTrans" cxnId="{43C4B740-C81E-40EC-9D59-84698C1E9EB0}">
      <dgm:prSet/>
      <dgm:spPr/>
      <dgm:t>
        <a:bodyPr/>
        <a:lstStyle/>
        <a:p>
          <a:endParaRPr lang="en-US"/>
        </a:p>
      </dgm:t>
    </dgm:pt>
    <dgm:pt modelId="{CEA27ACD-B0FC-49F5-BCE5-9B52DD38A851}" type="pres">
      <dgm:prSet presAssocID="{DE779102-3F05-4AE2-A96C-9EF911246965}" presName="root" presStyleCnt="0">
        <dgm:presLayoutVars>
          <dgm:dir/>
          <dgm:resizeHandles val="exact"/>
        </dgm:presLayoutVars>
      </dgm:prSet>
      <dgm:spPr/>
      <dgm:t>
        <a:bodyPr/>
        <a:lstStyle/>
        <a:p>
          <a:endParaRPr lang="en-GB"/>
        </a:p>
      </dgm:t>
    </dgm:pt>
    <dgm:pt modelId="{F865E17B-E29A-4FA8-A4A9-BDFDEFA2B00B}" type="pres">
      <dgm:prSet presAssocID="{8405301E-F76B-4794-A473-8CD36B8261ED}" presName="compNode" presStyleCnt="0"/>
      <dgm:spPr/>
    </dgm:pt>
    <dgm:pt modelId="{5E6DE5C0-4318-4D4D-99F3-08B2C2115612}" type="pres">
      <dgm:prSet presAssocID="{8405301E-F76B-4794-A473-8CD36B8261ED}" presName="iconBgRect" presStyleLbl="bgShp" presStyleIdx="0" presStyleCnt="3"/>
      <dgm:spPr>
        <a:prstGeom prst="round2DiagRect">
          <a:avLst>
            <a:gd name="adj1" fmla="val 29727"/>
            <a:gd name="adj2" fmla="val 0"/>
          </a:avLst>
        </a:prstGeom>
        <a:solidFill>
          <a:srgbClr val="0099BD"/>
        </a:solidFill>
      </dgm:spPr>
      <dgm:t>
        <a:bodyPr/>
        <a:lstStyle/>
        <a:p>
          <a:endParaRPr lang="en-GB"/>
        </a:p>
      </dgm:t>
    </dgm:pt>
    <dgm:pt modelId="{26A3ABCF-43AE-4EC2-89BB-D2A2F67BF0E3}" type="pres">
      <dgm:prSet presAssocID="{8405301E-F76B-4794-A473-8CD36B8261ED}"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Man"/>
        </a:ext>
      </dgm:extLst>
    </dgm:pt>
    <dgm:pt modelId="{A62C6AEB-4453-4D6D-B4C7-87F2CA4FBF5A}" type="pres">
      <dgm:prSet presAssocID="{8405301E-F76B-4794-A473-8CD36B8261ED}" presName="spaceRect" presStyleCnt="0"/>
      <dgm:spPr/>
    </dgm:pt>
    <dgm:pt modelId="{E29B6A84-1651-4D63-8086-5F537444DE7F}" type="pres">
      <dgm:prSet presAssocID="{8405301E-F76B-4794-A473-8CD36B8261ED}" presName="textRect" presStyleLbl="revTx" presStyleIdx="0" presStyleCnt="3">
        <dgm:presLayoutVars>
          <dgm:chMax val="1"/>
          <dgm:chPref val="1"/>
        </dgm:presLayoutVars>
      </dgm:prSet>
      <dgm:spPr/>
      <dgm:t>
        <a:bodyPr/>
        <a:lstStyle/>
        <a:p>
          <a:endParaRPr lang="en-GB"/>
        </a:p>
      </dgm:t>
    </dgm:pt>
    <dgm:pt modelId="{41822189-42A9-4EE9-96F0-704AFBEFD956}" type="pres">
      <dgm:prSet presAssocID="{EE3ABF13-ECED-42D5-9199-E3E4F592DD9F}" presName="sibTrans" presStyleCnt="0"/>
      <dgm:spPr/>
    </dgm:pt>
    <dgm:pt modelId="{FA3D729F-4041-4015-8323-AFA84BC6DCFE}" type="pres">
      <dgm:prSet presAssocID="{1CC85959-EEA8-4AA0-9FEC-6E1A9426453E}" presName="compNode" presStyleCnt="0"/>
      <dgm:spPr/>
    </dgm:pt>
    <dgm:pt modelId="{67085F0B-EBBB-4D85-A671-602EEA1A9956}" type="pres">
      <dgm:prSet presAssocID="{1CC85959-EEA8-4AA0-9FEC-6E1A9426453E}" presName="iconBgRect" presStyleLbl="bgShp" presStyleIdx="1" presStyleCnt="3"/>
      <dgm:spPr>
        <a:prstGeom prst="round2DiagRect">
          <a:avLst>
            <a:gd name="adj1" fmla="val 29727"/>
            <a:gd name="adj2" fmla="val 0"/>
          </a:avLst>
        </a:prstGeom>
        <a:solidFill>
          <a:srgbClr val="0099BD"/>
        </a:solidFill>
      </dgm:spPr>
      <dgm:t>
        <a:bodyPr/>
        <a:lstStyle/>
        <a:p>
          <a:endParaRPr lang="en-GB"/>
        </a:p>
      </dgm:t>
    </dgm:pt>
    <dgm:pt modelId="{2B59086C-B760-4266-B074-47F8A591B02A}" type="pres">
      <dgm:prSet presAssocID="{1CC85959-EEA8-4AA0-9FEC-6E1A9426453E}"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GB"/>
        </a:p>
      </dgm:t>
      <dgm:extLst>
        <a:ext uri="{E40237B7-FDA0-4F09-8148-C483321AD2D9}">
          <dgm14:cNvPr xmlns:dgm14="http://schemas.microsoft.com/office/drawing/2010/diagram" id="0" name="" descr="Jail"/>
        </a:ext>
      </dgm:extLst>
    </dgm:pt>
    <dgm:pt modelId="{8C0F6AAF-B1B9-40C2-B50E-215180726CDC}" type="pres">
      <dgm:prSet presAssocID="{1CC85959-EEA8-4AA0-9FEC-6E1A9426453E}" presName="spaceRect" presStyleCnt="0"/>
      <dgm:spPr/>
    </dgm:pt>
    <dgm:pt modelId="{4CEDCDE9-8C8A-4CCA-8F16-077B13265E63}" type="pres">
      <dgm:prSet presAssocID="{1CC85959-EEA8-4AA0-9FEC-6E1A9426453E}" presName="textRect" presStyleLbl="revTx" presStyleIdx="1" presStyleCnt="3">
        <dgm:presLayoutVars>
          <dgm:chMax val="1"/>
          <dgm:chPref val="1"/>
        </dgm:presLayoutVars>
      </dgm:prSet>
      <dgm:spPr/>
      <dgm:t>
        <a:bodyPr/>
        <a:lstStyle/>
        <a:p>
          <a:endParaRPr lang="en-GB"/>
        </a:p>
      </dgm:t>
    </dgm:pt>
    <dgm:pt modelId="{E578C30A-EB97-4DCA-B4CA-773BE865D997}" type="pres">
      <dgm:prSet presAssocID="{3120795F-C275-4A7B-B35D-C387B9995862}" presName="sibTrans" presStyleCnt="0"/>
      <dgm:spPr/>
    </dgm:pt>
    <dgm:pt modelId="{ECCE6AB0-6605-4FCF-87C2-303309883E6B}" type="pres">
      <dgm:prSet presAssocID="{F3AEB922-8CFB-4117-9218-95D8658AB3D3}" presName="compNode" presStyleCnt="0"/>
      <dgm:spPr/>
    </dgm:pt>
    <dgm:pt modelId="{76CA4803-EFDD-42D1-AA6A-8BCB0647D849}" type="pres">
      <dgm:prSet presAssocID="{F3AEB922-8CFB-4117-9218-95D8658AB3D3}" presName="iconBgRect" presStyleLbl="bgShp" presStyleIdx="2" presStyleCnt="3"/>
      <dgm:spPr>
        <a:prstGeom prst="round2DiagRect">
          <a:avLst>
            <a:gd name="adj1" fmla="val 29727"/>
            <a:gd name="adj2" fmla="val 0"/>
          </a:avLst>
        </a:prstGeom>
        <a:solidFill>
          <a:srgbClr val="0099BD"/>
        </a:solidFill>
      </dgm:spPr>
      <dgm:t>
        <a:bodyPr/>
        <a:lstStyle/>
        <a:p>
          <a:endParaRPr lang="en-GB"/>
        </a:p>
      </dgm:t>
    </dgm:pt>
    <dgm:pt modelId="{9793DDF3-0389-4D3C-80EB-44E7E3677DA7}" type="pres">
      <dgm:prSet presAssocID="{F3AEB922-8CFB-4117-9218-95D8658AB3D3}"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a:ln>
          <a:noFill/>
        </a:ln>
      </dgm:spPr>
      <dgm:extLst>
        <a:ext uri="{E40237B7-FDA0-4F09-8148-C483321AD2D9}">
          <dgm14:cNvPr xmlns:dgm14="http://schemas.microsoft.com/office/drawing/2010/diagram" id="0" name="" descr="Group"/>
        </a:ext>
      </dgm:extLst>
    </dgm:pt>
    <dgm:pt modelId="{F7E9F01A-AD34-46E3-BADE-6F8CE72B3B34}" type="pres">
      <dgm:prSet presAssocID="{F3AEB922-8CFB-4117-9218-95D8658AB3D3}" presName="spaceRect" presStyleCnt="0"/>
      <dgm:spPr/>
    </dgm:pt>
    <dgm:pt modelId="{57258EA6-21EE-4A64-81A8-6760834E21DF}" type="pres">
      <dgm:prSet presAssocID="{F3AEB922-8CFB-4117-9218-95D8658AB3D3}" presName="textRect" presStyleLbl="revTx" presStyleIdx="2" presStyleCnt="3">
        <dgm:presLayoutVars>
          <dgm:chMax val="1"/>
          <dgm:chPref val="1"/>
        </dgm:presLayoutVars>
      </dgm:prSet>
      <dgm:spPr/>
      <dgm:t>
        <a:bodyPr/>
        <a:lstStyle/>
        <a:p>
          <a:endParaRPr lang="en-GB"/>
        </a:p>
      </dgm:t>
    </dgm:pt>
  </dgm:ptLst>
  <dgm:cxnLst>
    <dgm:cxn modelId="{3E3E055D-304A-4974-9D1B-0B2DCECA33C3}" srcId="{DE779102-3F05-4AE2-A96C-9EF911246965}" destId="{8405301E-F76B-4794-A473-8CD36B8261ED}" srcOrd="0" destOrd="0" parTransId="{85B05781-5A58-4C5E-86EB-10E86CD357F1}" sibTransId="{EE3ABF13-ECED-42D5-9199-E3E4F592DD9F}"/>
    <dgm:cxn modelId="{FDB9DF40-2953-4202-B06D-19B5926738D6}" type="presOf" srcId="{F3AEB922-8CFB-4117-9218-95D8658AB3D3}" destId="{57258EA6-21EE-4A64-81A8-6760834E21DF}" srcOrd="0" destOrd="0" presId="urn:microsoft.com/office/officeart/2018/5/layout/IconLeafLabelList"/>
    <dgm:cxn modelId="{B96330D3-40BF-47C1-91FC-3F85720C92C1}" type="presOf" srcId="{1CC85959-EEA8-4AA0-9FEC-6E1A9426453E}" destId="{4CEDCDE9-8C8A-4CCA-8F16-077B13265E63}" srcOrd="0" destOrd="0" presId="urn:microsoft.com/office/officeart/2018/5/layout/IconLeafLabelList"/>
    <dgm:cxn modelId="{FB8255DD-5FE7-45D1-9CA1-B8DFEA6A6DA9}" srcId="{DE779102-3F05-4AE2-A96C-9EF911246965}" destId="{1CC85959-EEA8-4AA0-9FEC-6E1A9426453E}" srcOrd="1" destOrd="0" parTransId="{F12ADCA7-6A13-4CE5-B372-FB98A52F86EF}" sibTransId="{3120795F-C275-4A7B-B35D-C387B9995862}"/>
    <dgm:cxn modelId="{82F6A26B-6B30-4739-B016-8A5DED1E801F}" type="presOf" srcId="{8405301E-F76B-4794-A473-8CD36B8261ED}" destId="{E29B6A84-1651-4D63-8086-5F537444DE7F}" srcOrd="0" destOrd="0" presId="urn:microsoft.com/office/officeart/2018/5/layout/IconLeafLabelList"/>
    <dgm:cxn modelId="{05BDBA1F-FE82-4451-A97B-F96A46216612}" type="presOf" srcId="{DE779102-3F05-4AE2-A96C-9EF911246965}" destId="{CEA27ACD-B0FC-49F5-BCE5-9B52DD38A851}" srcOrd="0" destOrd="0" presId="urn:microsoft.com/office/officeart/2018/5/layout/IconLeafLabelList"/>
    <dgm:cxn modelId="{43C4B740-C81E-40EC-9D59-84698C1E9EB0}" srcId="{DE779102-3F05-4AE2-A96C-9EF911246965}" destId="{F3AEB922-8CFB-4117-9218-95D8658AB3D3}" srcOrd="2" destOrd="0" parTransId="{79075584-4AF1-4189-975F-B6D8AD12FC5D}" sibTransId="{274127F4-6E5B-4507-A6B5-9940F369A8DB}"/>
    <dgm:cxn modelId="{B46879BC-32FE-4971-9553-08C51D57B315}" type="presParOf" srcId="{CEA27ACD-B0FC-49F5-BCE5-9B52DD38A851}" destId="{F865E17B-E29A-4FA8-A4A9-BDFDEFA2B00B}" srcOrd="0" destOrd="0" presId="urn:microsoft.com/office/officeart/2018/5/layout/IconLeafLabelList"/>
    <dgm:cxn modelId="{BBFB1552-38A5-4C2D-A8C5-0476F4A86395}" type="presParOf" srcId="{F865E17B-E29A-4FA8-A4A9-BDFDEFA2B00B}" destId="{5E6DE5C0-4318-4D4D-99F3-08B2C2115612}" srcOrd="0" destOrd="0" presId="urn:microsoft.com/office/officeart/2018/5/layout/IconLeafLabelList"/>
    <dgm:cxn modelId="{5B5D45EE-2714-496D-B64E-95B67CD995C2}" type="presParOf" srcId="{F865E17B-E29A-4FA8-A4A9-BDFDEFA2B00B}" destId="{26A3ABCF-43AE-4EC2-89BB-D2A2F67BF0E3}" srcOrd="1" destOrd="0" presId="urn:microsoft.com/office/officeart/2018/5/layout/IconLeafLabelList"/>
    <dgm:cxn modelId="{C728D993-1EBC-486A-80BD-855B0034348F}" type="presParOf" srcId="{F865E17B-E29A-4FA8-A4A9-BDFDEFA2B00B}" destId="{A62C6AEB-4453-4D6D-B4C7-87F2CA4FBF5A}" srcOrd="2" destOrd="0" presId="urn:microsoft.com/office/officeart/2018/5/layout/IconLeafLabelList"/>
    <dgm:cxn modelId="{CD62AAB5-F673-476C-B442-36C56F63C4E8}" type="presParOf" srcId="{F865E17B-E29A-4FA8-A4A9-BDFDEFA2B00B}" destId="{E29B6A84-1651-4D63-8086-5F537444DE7F}" srcOrd="3" destOrd="0" presId="urn:microsoft.com/office/officeart/2018/5/layout/IconLeafLabelList"/>
    <dgm:cxn modelId="{18C1E176-398F-4CA3-9D89-0240E684344D}" type="presParOf" srcId="{CEA27ACD-B0FC-49F5-BCE5-9B52DD38A851}" destId="{41822189-42A9-4EE9-96F0-704AFBEFD956}" srcOrd="1" destOrd="0" presId="urn:microsoft.com/office/officeart/2018/5/layout/IconLeafLabelList"/>
    <dgm:cxn modelId="{28F5A4E2-CA85-4723-9F28-3A34E1C730A8}" type="presParOf" srcId="{CEA27ACD-B0FC-49F5-BCE5-9B52DD38A851}" destId="{FA3D729F-4041-4015-8323-AFA84BC6DCFE}" srcOrd="2" destOrd="0" presId="urn:microsoft.com/office/officeart/2018/5/layout/IconLeafLabelList"/>
    <dgm:cxn modelId="{EDA44591-385B-4CC5-8CB4-D85C00F53EFF}" type="presParOf" srcId="{FA3D729F-4041-4015-8323-AFA84BC6DCFE}" destId="{67085F0B-EBBB-4D85-A671-602EEA1A9956}" srcOrd="0" destOrd="0" presId="urn:microsoft.com/office/officeart/2018/5/layout/IconLeafLabelList"/>
    <dgm:cxn modelId="{E57E5C26-A1C4-494E-80D4-B9AA8344A3A7}" type="presParOf" srcId="{FA3D729F-4041-4015-8323-AFA84BC6DCFE}" destId="{2B59086C-B760-4266-B074-47F8A591B02A}" srcOrd="1" destOrd="0" presId="urn:microsoft.com/office/officeart/2018/5/layout/IconLeafLabelList"/>
    <dgm:cxn modelId="{281EF340-1380-490B-AD17-0628E4F45780}" type="presParOf" srcId="{FA3D729F-4041-4015-8323-AFA84BC6DCFE}" destId="{8C0F6AAF-B1B9-40C2-B50E-215180726CDC}" srcOrd="2" destOrd="0" presId="urn:microsoft.com/office/officeart/2018/5/layout/IconLeafLabelList"/>
    <dgm:cxn modelId="{E2460672-0EC9-407F-AF70-1D47E0A29C81}" type="presParOf" srcId="{FA3D729F-4041-4015-8323-AFA84BC6DCFE}" destId="{4CEDCDE9-8C8A-4CCA-8F16-077B13265E63}" srcOrd="3" destOrd="0" presId="urn:microsoft.com/office/officeart/2018/5/layout/IconLeafLabelList"/>
    <dgm:cxn modelId="{3626EA99-B18F-4F36-9A3A-E914DE925227}" type="presParOf" srcId="{CEA27ACD-B0FC-49F5-BCE5-9B52DD38A851}" destId="{E578C30A-EB97-4DCA-B4CA-773BE865D997}" srcOrd="3" destOrd="0" presId="urn:microsoft.com/office/officeart/2018/5/layout/IconLeafLabelList"/>
    <dgm:cxn modelId="{7E7F4B44-42F0-40E6-8BEB-DEC97BB77ECA}" type="presParOf" srcId="{CEA27ACD-B0FC-49F5-BCE5-9B52DD38A851}" destId="{ECCE6AB0-6605-4FCF-87C2-303309883E6B}" srcOrd="4" destOrd="0" presId="urn:microsoft.com/office/officeart/2018/5/layout/IconLeafLabelList"/>
    <dgm:cxn modelId="{46F5719A-0892-49AB-9C2A-122BA03A018C}" type="presParOf" srcId="{ECCE6AB0-6605-4FCF-87C2-303309883E6B}" destId="{76CA4803-EFDD-42D1-AA6A-8BCB0647D849}" srcOrd="0" destOrd="0" presId="urn:microsoft.com/office/officeart/2018/5/layout/IconLeafLabelList"/>
    <dgm:cxn modelId="{B58B01C5-25E2-447A-B840-976B70303B6C}" type="presParOf" srcId="{ECCE6AB0-6605-4FCF-87C2-303309883E6B}" destId="{9793DDF3-0389-4D3C-80EB-44E7E3677DA7}" srcOrd="1" destOrd="0" presId="urn:microsoft.com/office/officeart/2018/5/layout/IconLeafLabelList"/>
    <dgm:cxn modelId="{6F59DB0D-055F-4A23-A7D8-A642D7A3A9B5}" type="presParOf" srcId="{ECCE6AB0-6605-4FCF-87C2-303309883E6B}" destId="{F7E9F01A-AD34-46E3-BADE-6F8CE72B3B34}" srcOrd="2" destOrd="0" presId="urn:microsoft.com/office/officeart/2018/5/layout/IconLeafLabelList"/>
    <dgm:cxn modelId="{9E6FE4E7-EE00-44E4-B6C6-29E626C0C7A3}" type="presParOf" srcId="{ECCE6AB0-6605-4FCF-87C2-303309883E6B}" destId="{57258EA6-21EE-4A64-81A8-6760834E21DF}"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FA22F4-8F65-4568-B0B5-89BE6F7D6BD4}" type="doc">
      <dgm:prSet loTypeId="urn:microsoft.com/office/officeart/2018/2/layout/IconCircle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E42FD1E9-F2F7-4731-846E-81CB96DDEB28}">
      <dgm:prSet/>
      <dgm:spPr/>
      <dgm:t>
        <a:bodyPr/>
        <a:lstStyle/>
        <a:p>
          <a:r>
            <a:rPr lang="en-GB" dirty="0">
              <a:solidFill>
                <a:srgbClr val="0099BD"/>
              </a:solidFill>
              <a:latin typeface="Museo Sans 500" panose="02000000000000000000" pitchFamily="50" charset="0"/>
            </a:rPr>
            <a:t>Prisoners may need support and information to be able to maintain family ties</a:t>
          </a:r>
          <a:endParaRPr lang="en-US" dirty="0">
            <a:solidFill>
              <a:srgbClr val="0099BD"/>
            </a:solidFill>
            <a:latin typeface="Museo Sans 500" panose="02000000000000000000" pitchFamily="50" charset="0"/>
          </a:endParaRPr>
        </a:p>
      </dgm:t>
    </dgm:pt>
    <dgm:pt modelId="{77C4E858-85E2-4F2F-9462-CC1A8E3168AF}" type="parTrans" cxnId="{10865986-F06F-47C3-8D68-F4AE063363B1}">
      <dgm:prSet/>
      <dgm:spPr/>
      <dgm:t>
        <a:bodyPr/>
        <a:lstStyle/>
        <a:p>
          <a:endParaRPr lang="en-US"/>
        </a:p>
      </dgm:t>
    </dgm:pt>
    <dgm:pt modelId="{3719E6C0-1DB3-4976-B672-43CC7A5981BE}" type="sibTrans" cxnId="{10865986-F06F-47C3-8D68-F4AE063363B1}">
      <dgm:prSet/>
      <dgm:spPr/>
      <dgm:t>
        <a:bodyPr/>
        <a:lstStyle/>
        <a:p>
          <a:endParaRPr lang="en-US"/>
        </a:p>
      </dgm:t>
    </dgm:pt>
    <dgm:pt modelId="{8C72717B-46A1-4B68-BCC7-A70352621EB6}">
      <dgm:prSet/>
      <dgm:spPr/>
      <dgm:t>
        <a:bodyPr/>
        <a:lstStyle/>
        <a:p>
          <a:r>
            <a:rPr lang="en-GB" dirty="0">
              <a:solidFill>
                <a:srgbClr val="0099BD"/>
              </a:solidFill>
              <a:latin typeface="Museo Sans 500" panose="02000000000000000000" pitchFamily="50" charset="0"/>
            </a:rPr>
            <a:t>Both staff and prisoners need to understand the potential impact of imprisonment on families</a:t>
          </a:r>
          <a:endParaRPr lang="en-US" dirty="0">
            <a:solidFill>
              <a:srgbClr val="0099BD"/>
            </a:solidFill>
            <a:latin typeface="Museo Sans 500" panose="02000000000000000000" pitchFamily="50" charset="0"/>
          </a:endParaRPr>
        </a:p>
      </dgm:t>
    </dgm:pt>
    <dgm:pt modelId="{6D4DACC0-BDBB-4DB6-88C5-2559C43F67C6}" type="parTrans" cxnId="{A5AC8712-1FE4-449C-893C-E92155784EB4}">
      <dgm:prSet/>
      <dgm:spPr/>
      <dgm:t>
        <a:bodyPr/>
        <a:lstStyle/>
        <a:p>
          <a:endParaRPr lang="en-US"/>
        </a:p>
      </dgm:t>
    </dgm:pt>
    <dgm:pt modelId="{32C98E2A-B193-403A-B5AC-FE31FC30A833}" type="sibTrans" cxnId="{A5AC8712-1FE4-449C-893C-E92155784EB4}">
      <dgm:prSet/>
      <dgm:spPr/>
      <dgm:t>
        <a:bodyPr/>
        <a:lstStyle/>
        <a:p>
          <a:endParaRPr lang="en-US"/>
        </a:p>
      </dgm:t>
    </dgm:pt>
    <dgm:pt modelId="{CA9F656B-DB79-4B11-A9A8-3E7DA0470CFB}">
      <dgm:prSet/>
      <dgm:spPr/>
      <dgm:t>
        <a:bodyPr/>
        <a:lstStyle/>
        <a:p>
          <a:r>
            <a:rPr lang="en-GB" dirty="0">
              <a:solidFill>
                <a:srgbClr val="0099BD"/>
              </a:solidFill>
              <a:latin typeface="Museo Sans 500" panose="02000000000000000000" pitchFamily="50" charset="0"/>
            </a:rPr>
            <a:t>How will you identify and support prisoners who may </a:t>
          </a:r>
          <a:r>
            <a:rPr lang="en-GB" i="1" dirty="0">
              <a:solidFill>
                <a:srgbClr val="0099BD"/>
              </a:solidFill>
              <a:latin typeface="Museo Sans 500" panose="02000000000000000000" pitchFamily="50" charset="0"/>
            </a:rPr>
            <a:t>not</a:t>
          </a:r>
          <a:r>
            <a:rPr lang="en-GB" dirty="0">
              <a:solidFill>
                <a:srgbClr val="0099BD"/>
              </a:solidFill>
              <a:latin typeface="Museo Sans 500" panose="02000000000000000000" pitchFamily="50" charset="0"/>
            </a:rPr>
            <a:t> have family ties</a:t>
          </a:r>
          <a:endParaRPr lang="en-US" dirty="0">
            <a:solidFill>
              <a:srgbClr val="0099BD"/>
            </a:solidFill>
            <a:latin typeface="Museo Sans 500" panose="02000000000000000000" pitchFamily="50" charset="0"/>
          </a:endParaRPr>
        </a:p>
      </dgm:t>
    </dgm:pt>
    <dgm:pt modelId="{F3C1D25E-78D7-4559-86B1-370AC8DFAF98}" type="parTrans" cxnId="{E62AD6C8-5C68-4B7B-89EE-1494D777F22E}">
      <dgm:prSet/>
      <dgm:spPr/>
      <dgm:t>
        <a:bodyPr/>
        <a:lstStyle/>
        <a:p>
          <a:endParaRPr lang="en-US"/>
        </a:p>
      </dgm:t>
    </dgm:pt>
    <dgm:pt modelId="{C6D249EF-B0BF-4CF5-B204-D0261340E12D}" type="sibTrans" cxnId="{E62AD6C8-5C68-4B7B-89EE-1494D777F22E}">
      <dgm:prSet/>
      <dgm:spPr/>
      <dgm:t>
        <a:bodyPr/>
        <a:lstStyle/>
        <a:p>
          <a:endParaRPr lang="en-US"/>
        </a:p>
      </dgm:t>
    </dgm:pt>
    <dgm:pt modelId="{D37BA91F-5FBE-4A85-86EC-33D4C91ED169}">
      <dgm:prSet/>
      <dgm:spPr/>
      <dgm:t>
        <a:bodyPr/>
        <a:lstStyle/>
        <a:p>
          <a:r>
            <a:rPr lang="en-GB" dirty="0">
              <a:solidFill>
                <a:srgbClr val="0099BD"/>
              </a:solidFill>
              <a:latin typeface="Museo Sans 500" panose="02000000000000000000" pitchFamily="50" charset="0"/>
            </a:rPr>
            <a:t>Balancing safeguarding and public protection with a Think Family approach</a:t>
          </a:r>
          <a:endParaRPr lang="en-US" dirty="0">
            <a:solidFill>
              <a:srgbClr val="0099BD"/>
            </a:solidFill>
            <a:latin typeface="Museo Sans 500" panose="02000000000000000000" pitchFamily="50" charset="0"/>
          </a:endParaRPr>
        </a:p>
      </dgm:t>
    </dgm:pt>
    <dgm:pt modelId="{7BEE9C33-47D5-4F35-8AE4-354FE6507358}" type="parTrans" cxnId="{2F74CD4A-F1F1-4CA2-8F79-9D89557E95CF}">
      <dgm:prSet/>
      <dgm:spPr/>
      <dgm:t>
        <a:bodyPr/>
        <a:lstStyle/>
        <a:p>
          <a:endParaRPr lang="en-US"/>
        </a:p>
      </dgm:t>
    </dgm:pt>
    <dgm:pt modelId="{DF89905A-89E0-4E31-9842-E8A0F2A62A48}" type="sibTrans" cxnId="{2F74CD4A-F1F1-4CA2-8F79-9D89557E95CF}">
      <dgm:prSet/>
      <dgm:spPr/>
      <dgm:t>
        <a:bodyPr/>
        <a:lstStyle/>
        <a:p>
          <a:endParaRPr lang="en-US"/>
        </a:p>
      </dgm:t>
    </dgm:pt>
    <dgm:pt modelId="{CCC3E460-16CF-47A0-9589-A539442EA6B9}" type="pres">
      <dgm:prSet presAssocID="{D5FA22F4-8F65-4568-B0B5-89BE6F7D6BD4}" presName="root" presStyleCnt="0">
        <dgm:presLayoutVars>
          <dgm:dir/>
          <dgm:resizeHandles val="exact"/>
        </dgm:presLayoutVars>
      </dgm:prSet>
      <dgm:spPr/>
      <dgm:t>
        <a:bodyPr/>
        <a:lstStyle/>
        <a:p>
          <a:endParaRPr lang="en-GB"/>
        </a:p>
      </dgm:t>
    </dgm:pt>
    <dgm:pt modelId="{4D49FF48-F1E3-4982-BA93-2F63FB96BEF8}" type="pres">
      <dgm:prSet presAssocID="{D5FA22F4-8F65-4568-B0B5-89BE6F7D6BD4}" presName="container" presStyleCnt="0">
        <dgm:presLayoutVars>
          <dgm:dir/>
          <dgm:resizeHandles val="exact"/>
        </dgm:presLayoutVars>
      </dgm:prSet>
      <dgm:spPr/>
    </dgm:pt>
    <dgm:pt modelId="{3DAE75FF-576E-4BBD-81D1-31732978690D}" type="pres">
      <dgm:prSet presAssocID="{E42FD1E9-F2F7-4731-846E-81CB96DDEB28}" presName="compNode" presStyleCnt="0"/>
      <dgm:spPr/>
    </dgm:pt>
    <dgm:pt modelId="{8087A2D9-42D8-4AF7-A21D-332944C5DABC}" type="pres">
      <dgm:prSet presAssocID="{E42FD1E9-F2F7-4731-846E-81CB96DDEB28}" presName="iconBgRect" presStyleLbl="bgShp" presStyleIdx="0" presStyleCnt="4"/>
      <dgm:spPr>
        <a:solidFill>
          <a:srgbClr val="0099BD"/>
        </a:solidFill>
      </dgm:spPr>
      <dgm:t>
        <a:bodyPr/>
        <a:lstStyle/>
        <a:p>
          <a:endParaRPr lang="en-GB"/>
        </a:p>
      </dgm:t>
    </dgm:pt>
    <dgm:pt modelId="{F3D4364C-6BA2-48D8-AECE-4F39F0351275}" type="pres">
      <dgm:prSet presAssocID="{E42FD1E9-F2F7-4731-846E-81CB96DDEB28}"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GB"/>
        </a:p>
      </dgm:t>
      <dgm:extLst>
        <a:ext uri="{E40237B7-FDA0-4F09-8148-C483321AD2D9}">
          <dgm14:cNvPr xmlns:dgm14="http://schemas.microsoft.com/office/drawing/2010/diagram" id="0" name="" descr="Venn Diagram"/>
        </a:ext>
      </dgm:extLst>
    </dgm:pt>
    <dgm:pt modelId="{EDE57C77-20A2-4C7A-9922-F260B306257B}" type="pres">
      <dgm:prSet presAssocID="{E42FD1E9-F2F7-4731-846E-81CB96DDEB28}" presName="spaceRect" presStyleCnt="0"/>
      <dgm:spPr/>
    </dgm:pt>
    <dgm:pt modelId="{659FA781-89A8-4BB8-B576-AAF29C2C95E7}" type="pres">
      <dgm:prSet presAssocID="{E42FD1E9-F2F7-4731-846E-81CB96DDEB28}" presName="textRect" presStyleLbl="revTx" presStyleIdx="0" presStyleCnt="4">
        <dgm:presLayoutVars>
          <dgm:chMax val="1"/>
          <dgm:chPref val="1"/>
        </dgm:presLayoutVars>
      </dgm:prSet>
      <dgm:spPr/>
      <dgm:t>
        <a:bodyPr/>
        <a:lstStyle/>
        <a:p>
          <a:endParaRPr lang="en-GB"/>
        </a:p>
      </dgm:t>
    </dgm:pt>
    <dgm:pt modelId="{8B66961A-0D7B-4456-B5E4-F0835039D29B}" type="pres">
      <dgm:prSet presAssocID="{3719E6C0-1DB3-4976-B672-43CC7A5981BE}" presName="sibTrans" presStyleLbl="sibTrans2D1" presStyleIdx="0" presStyleCnt="0"/>
      <dgm:spPr/>
      <dgm:t>
        <a:bodyPr/>
        <a:lstStyle/>
        <a:p>
          <a:endParaRPr lang="en-GB"/>
        </a:p>
      </dgm:t>
    </dgm:pt>
    <dgm:pt modelId="{E3116671-D50A-40A0-BCE6-56100936328E}" type="pres">
      <dgm:prSet presAssocID="{8C72717B-46A1-4B68-BCC7-A70352621EB6}" presName="compNode" presStyleCnt="0"/>
      <dgm:spPr/>
    </dgm:pt>
    <dgm:pt modelId="{633F3C66-FFB9-4EB9-A750-D695CFB9022A}" type="pres">
      <dgm:prSet presAssocID="{8C72717B-46A1-4B68-BCC7-A70352621EB6}" presName="iconBgRect" presStyleLbl="bgShp" presStyleIdx="1" presStyleCnt="4"/>
      <dgm:spPr>
        <a:solidFill>
          <a:srgbClr val="0099BD"/>
        </a:solidFill>
      </dgm:spPr>
      <dgm:t>
        <a:bodyPr/>
        <a:lstStyle/>
        <a:p>
          <a:endParaRPr lang="en-GB"/>
        </a:p>
      </dgm:t>
    </dgm:pt>
    <dgm:pt modelId="{5ED66CD6-3326-4A76-A839-5AA97A3CF5C6}" type="pres">
      <dgm:prSet presAssocID="{8C72717B-46A1-4B68-BCC7-A70352621EB6}" presName="iconRect" presStyleLbl="node1" presStyleIdx="1" presStyleCnt="4" custLinFactNeighborY="-528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en-GB"/>
        </a:p>
      </dgm:t>
      <dgm:extLst>
        <a:ext uri="{E40237B7-FDA0-4F09-8148-C483321AD2D9}">
          <dgm14:cNvPr xmlns:dgm14="http://schemas.microsoft.com/office/drawing/2010/diagram" id="0" name="" descr="Group"/>
        </a:ext>
      </dgm:extLst>
    </dgm:pt>
    <dgm:pt modelId="{26665F03-A1D4-4E1B-89A6-3187E505C6D3}" type="pres">
      <dgm:prSet presAssocID="{8C72717B-46A1-4B68-BCC7-A70352621EB6}" presName="spaceRect" presStyleCnt="0"/>
      <dgm:spPr/>
    </dgm:pt>
    <dgm:pt modelId="{0F653E0C-38F5-42E9-985F-1FFD541E6853}" type="pres">
      <dgm:prSet presAssocID="{8C72717B-46A1-4B68-BCC7-A70352621EB6}" presName="textRect" presStyleLbl="revTx" presStyleIdx="1" presStyleCnt="4">
        <dgm:presLayoutVars>
          <dgm:chMax val="1"/>
          <dgm:chPref val="1"/>
        </dgm:presLayoutVars>
      </dgm:prSet>
      <dgm:spPr/>
      <dgm:t>
        <a:bodyPr/>
        <a:lstStyle/>
        <a:p>
          <a:endParaRPr lang="en-GB"/>
        </a:p>
      </dgm:t>
    </dgm:pt>
    <dgm:pt modelId="{3BC50794-9064-4CCB-A82B-54525070EF52}" type="pres">
      <dgm:prSet presAssocID="{32C98E2A-B193-403A-B5AC-FE31FC30A833}" presName="sibTrans" presStyleLbl="sibTrans2D1" presStyleIdx="0" presStyleCnt="0"/>
      <dgm:spPr/>
      <dgm:t>
        <a:bodyPr/>
        <a:lstStyle/>
        <a:p>
          <a:endParaRPr lang="en-GB"/>
        </a:p>
      </dgm:t>
    </dgm:pt>
    <dgm:pt modelId="{0515DC6A-5D9C-4F51-BF97-E5F9148EB6B6}" type="pres">
      <dgm:prSet presAssocID="{CA9F656B-DB79-4B11-A9A8-3E7DA0470CFB}" presName="compNode" presStyleCnt="0"/>
      <dgm:spPr/>
    </dgm:pt>
    <dgm:pt modelId="{15044D9B-A2FD-40AC-809B-C10B8199FAF5}" type="pres">
      <dgm:prSet presAssocID="{CA9F656B-DB79-4B11-A9A8-3E7DA0470CFB}" presName="iconBgRect" presStyleLbl="bgShp" presStyleIdx="2" presStyleCnt="4"/>
      <dgm:spPr>
        <a:solidFill>
          <a:srgbClr val="0099BD"/>
        </a:solidFill>
      </dgm:spPr>
      <dgm:t>
        <a:bodyPr/>
        <a:lstStyle/>
        <a:p>
          <a:endParaRPr lang="en-GB"/>
        </a:p>
      </dgm:t>
    </dgm:pt>
    <dgm:pt modelId="{16B31FA1-8FF9-451B-9CBB-4B8C53BE4C5F}" type="pres">
      <dgm:prSet presAssocID="{CA9F656B-DB79-4B11-A9A8-3E7DA0470CFB}"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GB"/>
        </a:p>
      </dgm:t>
      <dgm:extLst>
        <a:ext uri="{E40237B7-FDA0-4F09-8148-C483321AD2D9}">
          <dgm14:cNvPr xmlns:dgm14="http://schemas.microsoft.com/office/drawing/2010/diagram" id="0" name="" descr="Jail"/>
        </a:ext>
      </dgm:extLst>
    </dgm:pt>
    <dgm:pt modelId="{A2D8B3E8-DACE-40F9-96BC-CF1E4329274C}" type="pres">
      <dgm:prSet presAssocID="{CA9F656B-DB79-4B11-A9A8-3E7DA0470CFB}" presName="spaceRect" presStyleCnt="0"/>
      <dgm:spPr/>
    </dgm:pt>
    <dgm:pt modelId="{605521EE-8C97-4B0F-9661-EC5DA0C58FDD}" type="pres">
      <dgm:prSet presAssocID="{CA9F656B-DB79-4B11-A9A8-3E7DA0470CFB}" presName="textRect" presStyleLbl="revTx" presStyleIdx="2" presStyleCnt="4">
        <dgm:presLayoutVars>
          <dgm:chMax val="1"/>
          <dgm:chPref val="1"/>
        </dgm:presLayoutVars>
      </dgm:prSet>
      <dgm:spPr/>
      <dgm:t>
        <a:bodyPr/>
        <a:lstStyle/>
        <a:p>
          <a:endParaRPr lang="en-GB"/>
        </a:p>
      </dgm:t>
    </dgm:pt>
    <dgm:pt modelId="{31889A2B-895F-47B0-B058-D0B1173F1EFB}" type="pres">
      <dgm:prSet presAssocID="{C6D249EF-B0BF-4CF5-B204-D0261340E12D}" presName="sibTrans" presStyleLbl="sibTrans2D1" presStyleIdx="0" presStyleCnt="0"/>
      <dgm:spPr/>
      <dgm:t>
        <a:bodyPr/>
        <a:lstStyle/>
        <a:p>
          <a:endParaRPr lang="en-GB"/>
        </a:p>
      </dgm:t>
    </dgm:pt>
    <dgm:pt modelId="{95F3AD5D-0E82-4ED5-97E2-93E24A784FE8}" type="pres">
      <dgm:prSet presAssocID="{D37BA91F-5FBE-4A85-86EC-33D4C91ED169}" presName="compNode" presStyleCnt="0"/>
      <dgm:spPr/>
    </dgm:pt>
    <dgm:pt modelId="{98ADBEA0-201B-4AC6-A93A-E41C8DE1277E}" type="pres">
      <dgm:prSet presAssocID="{D37BA91F-5FBE-4A85-86EC-33D4C91ED169}" presName="iconBgRect" presStyleLbl="bgShp" presStyleIdx="3" presStyleCnt="4"/>
      <dgm:spPr>
        <a:solidFill>
          <a:srgbClr val="0099BD"/>
        </a:solidFill>
      </dgm:spPr>
      <dgm:t>
        <a:bodyPr/>
        <a:lstStyle/>
        <a:p>
          <a:endParaRPr lang="en-GB"/>
        </a:p>
      </dgm:t>
    </dgm:pt>
    <dgm:pt modelId="{35726E3D-3025-48BC-8130-1D449FABDDAB}" type="pres">
      <dgm:prSet presAssocID="{D37BA91F-5FBE-4A85-86EC-33D4C91ED169}"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GB"/>
        </a:p>
      </dgm:t>
      <dgm:extLst>
        <a:ext uri="{E40237B7-FDA0-4F09-8148-C483321AD2D9}">
          <dgm14:cNvPr xmlns:dgm14="http://schemas.microsoft.com/office/drawing/2010/diagram" id="0" name="" descr="Scales of Justice"/>
        </a:ext>
      </dgm:extLst>
    </dgm:pt>
    <dgm:pt modelId="{D4B0A2E7-07DA-477A-9C4A-8593F2695815}" type="pres">
      <dgm:prSet presAssocID="{D37BA91F-5FBE-4A85-86EC-33D4C91ED169}" presName="spaceRect" presStyleCnt="0"/>
      <dgm:spPr/>
    </dgm:pt>
    <dgm:pt modelId="{EC3363E0-4284-48B4-8B36-E861C8A9E24E}" type="pres">
      <dgm:prSet presAssocID="{D37BA91F-5FBE-4A85-86EC-33D4C91ED169}" presName="textRect" presStyleLbl="revTx" presStyleIdx="3" presStyleCnt="4">
        <dgm:presLayoutVars>
          <dgm:chMax val="1"/>
          <dgm:chPref val="1"/>
        </dgm:presLayoutVars>
      </dgm:prSet>
      <dgm:spPr/>
      <dgm:t>
        <a:bodyPr/>
        <a:lstStyle/>
        <a:p>
          <a:endParaRPr lang="en-GB"/>
        </a:p>
      </dgm:t>
    </dgm:pt>
  </dgm:ptLst>
  <dgm:cxnLst>
    <dgm:cxn modelId="{E62AD6C8-5C68-4B7B-89EE-1494D777F22E}" srcId="{D5FA22F4-8F65-4568-B0B5-89BE6F7D6BD4}" destId="{CA9F656B-DB79-4B11-A9A8-3E7DA0470CFB}" srcOrd="2" destOrd="0" parTransId="{F3C1D25E-78D7-4559-86B1-370AC8DFAF98}" sibTransId="{C6D249EF-B0BF-4CF5-B204-D0261340E12D}"/>
    <dgm:cxn modelId="{AB088621-1383-42E4-A0C8-7BFFA6805A24}" type="presOf" srcId="{C6D249EF-B0BF-4CF5-B204-D0261340E12D}" destId="{31889A2B-895F-47B0-B058-D0B1173F1EFB}" srcOrd="0" destOrd="0" presId="urn:microsoft.com/office/officeart/2018/2/layout/IconCircleList"/>
    <dgm:cxn modelId="{E07092C6-50D4-4196-AD63-1AFCF409CF9A}" type="presOf" srcId="{D5FA22F4-8F65-4568-B0B5-89BE6F7D6BD4}" destId="{CCC3E460-16CF-47A0-9589-A539442EA6B9}" srcOrd="0" destOrd="0" presId="urn:microsoft.com/office/officeart/2018/2/layout/IconCircleList"/>
    <dgm:cxn modelId="{968E4B6C-F809-4BA9-9327-7672F47ECA98}" type="presOf" srcId="{D37BA91F-5FBE-4A85-86EC-33D4C91ED169}" destId="{EC3363E0-4284-48B4-8B36-E861C8A9E24E}" srcOrd="0" destOrd="0" presId="urn:microsoft.com/office/officeart/2018/2/layout/IconCircleList"/>
    <dgm:cxn modelId="{10865986-F06F-47C3-8D68-F4AE063363B1}" srcId="{D5FA22F4-8F65-4568-B0B5-89BE6F7D6BD4}" destId="{E42FD1E9-F2F7-4731-846E-81CB96DDEB28}" srcOrd="0" destOrd="0" parTransId="{77C4E858-85E2-4F2F-9462-CC1A8E3168AF}" sibTransId="{3719E6C0-1DB3-4976-B672-43CC7A5981BE}"/>
    <dgm:cxn modelId="{E9C43946-BD65-4A39-B2E3-DA4E0002442A}" type="presOf" srcId="{8C72717B-46A1-4B68-BCC7-A70352621EB6}" destId="{0F653E0C-38F5-42E9-985F-1FFD541E6853}" srcOrd="0" destOrd="0" presId="urn:microsoft.com/office/officeart/2018/2/layout/IconCircleList"/>
    <dgm:cxn modelId="{2F74CD4A-F1F1-4CA2-8F79-9D89557E95CF}" srcId="{D5FA22F4-8F65-4568-B0B5-89BE6F7D6BD4}" destId="{D37BA91F-5FBE-4A85-86EC-33D4C91ED169}" srcOrd="3" destOrd="0" parTransId="{7BEE9C33-47D5-4F35-8AE4-354FE6507358}" sibTransId="{DF89905A-89E0-4E31-9842-E8A0F2A62A48}"/>
    <dgm:cxn modelId="{27692CCC-F20A-4753-AF69-ECF9E5263D22}" type="presOf" srcId="{32C98E2A-B193-403A-B5AC-FE31FC30A833}" destId="{3BC50794-9064-4CCB-A82B-54525070EF52}" srcOrd="0" destOrd="0" presId="urn:microsoft.com/office/officeart/2018/2/layout/IconCircleList"/>
    <dgm:cxn modelId="{28549BBE-C2E9-479F-A7B8-95624C03B707}" type="presOf" srcId="{3719E6C0-1DB3-4976-B672-43CC7A5981BE}" destId="{8B66961A-0D7B-4456-B5E4-F0835039D29B}" srcOrd="0" destOrd="0" presId="urn:microsoft.com/office/officeart/2018/2/layout/IconCircleList"/>
    <dgm:cxn modelId="{A5AC8712-1FE4-449C-893C-E92155784EB4}" srcId="{D5FA22F4-8F65-4568-B0B5-89BE6F7D6BD4}" destId="{8C72717B-46A1-4B68-BCC7-A70352621EB6}" srcOrd="1" destOrd="0" parTransId="{6D4DACC0-BDBB-4DB6-88C5-2559C43F67C6}" sibTransId="{32C98E2A-B193-403A-B5AC-FE31FC30A833}"/>
    <dgm:cxn modelId="{CEB1AE4D-E004-4104-8763-22CEF6C52FC8}" type="presOf" srcId="{E42FD1E9-F2F7-4731-846E-81CB96DDEB28}" destId="{659FA781-89A8-4BB8-B576-AAF29C2C95E7}" srcOrd="0" destOrd="0" presId="urn:microsoft.com/office/officeart/2018/2/layout/IconCircleList"/>
    <dgm:cxn modelId="{9A5A4BE9-78C9-4B8A-8E78-C9E1DA15D59A}" type="presOf" srcId="{CA9F656B-DB79-4B11-A9A8-3E7DA0470CFB}" destId="{605521EE-8C97-4B0F-9661-EC5DA0C58FDD}" srcOrd="0" destOrd="0" presId="urn:microsoft.com/office/officeart/2018/2/layout/IconCircleList"/>
    <dgm:cxn modelId="{E7FC92F1-4B1B-41E7-A353-50D98C27F433}" type="presParOf" srcId="{CCC3E460-16CF-47A0-9589-A539442EA6B9}" destId="{4D49FF48-F1E3-4982-BA93-2F63FB96BEF8}" srcOrd="0" destOrd="0" presId="urn:microsoft.com/office/officeart/2018/2/layout/IconCircleList"/>
    <dgm:cxn modelId="{23A69066-ED51-42A6-B991-366D48CAE2CD}" type="presParOf" srcId="{4D49FF48-F1E3-4982-BA93-2F63FB96BEF8}" destId="{3DAE75FF-576E-4BBD-81D1-31732978690D}" srcOrd="0" destOrd="0" presId="urn:microsoft.com/office/officeart/2018/2/layout/IconCircleList"/>
    <dgm:cxn modelId="{1B3AFFFC-146E-4868-BD90-B11C1E8D6F90}" type="presParOf" srcId="{3DAE75FF-576E-4BBD-81D1-31732978690D}" destId="{8087A2D9-42D8-4AF7-A21D-332944C5DABC}" srcOrd="0" destOrd="0" presId="urn:microsoft.com/office/officeart/2018/2/layout/IconCircleList"/>
    <dgm:cxn modelId="{3684AE49-C23D-466A-B100-1504E0419666}" type="presParOf" srcId="{3DAE75FF-576E-4BBD-81D1-31732978690D}" destId="{F3D4364C-6BA2-48D8-AECE-4F39F0351275}" srcOrd="1" destOrd="0" presId="urn:microsoft.com/office/officeart/2018/2/layout/IconCircleList"/>
    <dgm:cxn modelId="{9AEDACF9-3976-4F38-9E3C-FC13411C6943}" type="presParOf" srcId="{3DAE75FF-576E-4BBD-81D1-31732978690D}" destId="{EDE57C77-20A2-4C7A-9922-F260B306257B}" srcOrd="2" destOrd="0" presId="urn:microsoft.com/office/officeart/2018/2/layout/IconCircleList"/>
    <dgm:cxn modelId="{AABC9F4C-F937-4DA6-B4A2-DB75C361D34B}" type="presParOf" srcId="{3DAE75FF-576E-4BBD-81D1-31732978690D}" destId="{659FA781-89A8-4BB8-B576-AAF29C2C95E7}" srcOrd="3" destOrd="0" presId="urn:microsoft.com/office/officeart/2018/2/layout/IconCircleList"/>
    <dgm:cxn modelId="{34DC5346-8844-4ED1-8CA8-CA66A0BBB7EF}" type="presParOf" srcId="{4D49FF48-F1E3-4982-BA93-2F63FB96BEF8}" destId="{8B66961A-0D7B-4456-B5E4-F0835039D29B}" srcOrd="1" destOrd="0" presId="urn:microsoft.com/office/officeart/2018/2/layout/IconCircleList"/>
    <dgm:cxn modelId="{56DEC128-9BA0-4C1C-8CA8-48C604705931}" type="presParOf" srcId="{4D49FF48-F1E3-4982-BA93-2F63FB96BEF8}" destId="{E3116671-D50A-40A0-BCE6-56100936328E}" srcOrd="2" destOrd="0" presId="urn:microsoft.com/office/officeart/2018/2/layout/IconCircleList"/>
    <dgm:cxn modelId="{AAE8D146-F260-4AAB-A068-F04BA949952F}" type="presParOf" srcId="{E3116671-D50A-40A0-BCE6-56100936328E}" destId="{633F3C66-FFB9-4EB9-A750-D695CFB9022A}" srcOrd="0" destOrd="0" presId="urn:microsoft.com/office/officeart/2018/2/layout/IconCircleList"/>
    <dgm:cxn modelId="{5573236D-C97C-479C-A0E4-70D0566FC064}" type="presParOf" srcId="{E3116671-D50A-40A0-BCE6-56100936328E}" destId="{5ED66CD6-3326-4A76-A839-5AA97A3CF5C6}" srcOrd="1" destOrd="0" presId="urn:microsoft.com/office/officeart/2018/2/layout/IconCircleList"/>
    <dgm:cxn modelId="{32205F3F-AA91-4C89-8C3E-75CE513E8070}" type="presParOf" srcId="{E3116671-D50A-40A0-BCE6-56100936328E}" destId="{26665F03-A1D4-4E1B-89A6-3187E505C6D3}" srcOrd="2" destOrd="0" presId="urn:microsoft.com/office/officeart/2018/2/layout/IconCircleList"/>
    <dgm:cxn modelId="{BEF893D9-01EB-4C21-BC40-6D5694E0E7FF}" type="presParOf" srcId="{E3116671-D50A-40A0-BCE6-56100936328E}" destId="{0F653E0C-38F5-42E9-985F-1FFD541E6853}" srcOrd="3" destOrd="0" presId="urn:microsoft.com/office/officeart/2018/2/layout/IconCircleList"/>
    <dgm:cxn modelId="{2BBB5E3F-7D4A-419E-9EB1-0B1FFBE11ACE}" type="presParOf" srcId="{4D49FF48-F1E3-4982-BA93-2F63FB96BEF8}" destId="{3BC50794-9064-4CCB-A82B-54525070EF52}" srcOrd="3" destOrd="0" presId="urn:microsoft.com/office/officeart/2018/2/layout/IconCircleList"/>
    <dgm:cxn modelId="{CE5CFEF4-7DE8-41DC-8AB3-6468427BBFDB}" type="presParOf" srcId="{4D49FF48-F1E3-4982-BA93-2F63FB96BEF8}" destId="{0515DC6A-5D9C-4F51-BF97-E5F9148EB6B6}" srcOrd="4" destOrd="0" presId="urn:microsoft.com/office/officeart/2018/2/layout/IconCircleList"/>
    <dgm:cxn modelId="{D594D50D-564F-4D0B-8483-89B2822A964E}" type="presParOf" srcId="{0515DC6A-5D9C-4F51-BF97-E5F9148EB6B6}" destId="{15044D9B-A2FD-40AC-809B-C10B8199FAF5}" srcOrd="0" destOrd="0" presId="urn:microsoft.com/office/officeart/2018/2/layout/IconCircleList"/>
    <dgm:cxn modelId="{BCEACC65-0326-4C07-9525-8C96A08C1686}" type="presParOf" srcId="{0515DC6A-5D9C-4F51-BF97-E5F9148EB6B6}" destId="{16B31FA1-8FF9-451B-9CBB-4B8C53BE4C5F}" srcOrd="1" destOrd="0" presId="urn:microsoft.com/office/officeart/2018/2/layout/IconCircleList"/>
    <dgm:cxn modelId="{6B95650A-A5DE-41DC-8AB8-E4A7C159FEEA}" type="presParOf" srcId="{0515DC6A-5D9C-4F51-BF97-E5F9148EB6B6}" destId="{A2D8B3E8-DACE-40F9-96BC-CF1E4329274C}" srcOrd="2" destOrd="0" presId="urn:microsoft.com/office/officeart/2018/2/layout/IconCircleList"/>
    <dgm:cxn modelId="{98E47F4E-2EA4-48E5-BC0B-3735F2D07C5D}" type="presParOf" srcId="{0515DC6A-5D9C-4F51-BF97-E5F9148EB6B6}" destId="{605521EE-8C97-4B0F-9661-EC5DA0C58FDD}" srcOrd="3" destOrd="0" presId="urn:microsoft.com/office/officeart/2018/2/layout/IconCircleList"/>
    <dgm:cxn modelId="{A169B4BA-127A-4B27-9FE0-90134590A199}" type="presParOf" srcId="{4D49FF48-F1E3-4982-BA93-2F63FB96BEF8}" destId="{31889A2B-895F-47B0-B058-D0B1173F1EFB}" srcOrd="5" destOrd="0" presId="urn:microsoft.com/office/officeart/2018/2/layout/IconCircleList"/>
    <dgm:cxn modelId="{59578D91-74E0-4DE8-9318-A5DF2AC04414}" type="presParOf" srcId="{4D49FF48-F1E3-4982-BA93-2F63FB96BEF8}" destId="{95F3AD5D-0E82-4ED5-97E2-93E24A784FE8}" srcOrd="6" destOrd="0" presId="urn:microsoft.com/office/officeart/2018/2/layout/IconCircleList"/>
    <dgm:cxn modelId="{044ED4C6-8A56-4E0D-81D9-6C5C9DD5C97A}" type="presParOf" srcId="{95F3AD5D-0E82-4ED5-97E2-93E24A784FE8}" destId="{98ADBEA0-201B-4AC6-A93A-E41C8DE1277E}" srcOrd="0" destOrd="0" presId="urn:microsoft.com/office/officeart/2018/2/layout/IconCircleList"/>
    <dgm:cxn modelId="{DF02C63E-C50A-4CCA-BFA1-DFA4F72EB10A}" type="presParOf" srcId="{95F3AD5D-0E82-4ED5-97E2-93E24A784FE8}" destId="{35726E3D-3025-48BC-8130-1D449FABDDAB}" srcOrd="1" destOrd="0" presId="urn:microsoft.com/office/officeart/2018/2/layout/IconCircleList"/>
    <dgm:cxn modelId="{9E27C716-A10E-461E-8753-AC62842EE87E}" type="presParOf" srcId="{95F3AD5D-0E82-4ED5-97E2-93E24A784FE8}" destId="{D4B0A2E7-07DA-477A-9C4A-8593F2695815}" srcOrd="2" destOrd="0" presId="urn:microsoft.com/office/officeart/2018/2/layout/IconCircleList"/>
    <dgm:cxn modelId="{52B610FB-2E7D-4FD1-8D47-58C2E15475AA}" type="presParOf" srcId="{95F3AD5D-0E82-4ED5-97E2-93E24A784FE8}" destId="{EC3363E0-4284-48B4-8B36-E861C8A9E24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A23C74-7695-4D29-A180-A93CEB89CA88}" type="doc">
      <dgm:prSet loTypeId="urn:microsoft.com/office/officeart/2005/8/layout/chevron1" loCatId="process" qsTypeId="urn:microsoft.com/office/officeart/2005/8/quickstyle/simple1" qsCatId="simple" csTypeId="urn:microsoft.com/office/officeart/2005/8/colors/accent1_2" csCatId="accent1" phldr="1"/>
      <dgm:spPr/>
    </dgm:pt>
    <dgm:pt modelId="{32C7BBA2-94B2-4611-AC4D-216FE9F542EB}">
      <dgm:prSet phldrT="[Text]" custT="1"/>
      <dgm:spPr>
        <a:solidFill>
          <a:srgbClr val="0099BD"/>
        </a:solidFill>
      </dgm:spPr>
      <dgm:t>
        <a:bodyPr/>
        <a:lstStyle/>
        <a:p>
          <a:r>
            <a:rPr lang="en-GB" sz="2100" dirty="0">
              <a:latin typeface="Museo Sans 500" panose="02000000000000000000" pitchFamily="50" charset="0"/>
            </a:rPr>
            <a:t>Induction</a:t>
          </a:r>
        </a:p>
      </dgm:t>
    </dgm:pt>
    <dgm:pt modelId="{3C7BC297-D2E4-4468-A6EF-DC4A2E3BC746}" type="parTrans" cxnId="{979A7D6F-CE22-4EE0-BE80-787591077846}">
      <dgm:prSet/>
      <dgm:spPr/>
      <dgm:t>
        <a:bodyPr/>
        <a:lstStyle/>
        <a:p>
          <a:endParaRPr lang="en-GB"/>
        </a:p>
      </dgm:t>
    </dgm:pt>
    <dgm:pt modelId="{95F7C672-8169-4CAE-8266-8426DD7D205C}" type="sibTrans" cxnId="{979A7D6F-CE22-4EE0-BE80-787591077846}">
      <dgm:prSet/>
      <dgm:spPr/>
      <dgm:t>
        <a:bodyPr/>
        <a:lstStyle/>
        <a:p>
          <a:endParaRPr lang="en-GB"/>
        </a:p>
      </dgm:t>
    </dgm:pt>
    <dgm:pt modelId="{41C04AF7-3AE1-47E3-BD16-DE7E9AC3269E}">
      <dgm:prSet phldrT="[Text]" custT="1"/>
      <dgm:spPr>
        <a:solidFill>
          <a:srgbClr val="0099BD"/>
        </a:solidFill>
        <a:ln w="12700" cap="flat" cmpd="sng" algn="ctr">
          <a:solidFill>
            <a:prstClr val="white">
              <a:hueOff val="0"/>
              <a:satOff val="0"/>
              <a:lumOff val="0"/>
              <a:alphaOff val="0"/>
            </a:prstClr>
          </a:solidFill>
          <a:prstDash val="solid"/>
          <a:miter lim="800000"/>
        </a:ln>
        <a:effectLst/>
      </dgm:spPr>
      <dgm:t>
        <a:bodyPr spcFirstLastPara="0" vert="horz" wrap="square" lIns="96012" tIns="32004" rIns="32004" bIns="32004" numCol="1" spcCol="1270" anchor="ctr" anchorCtr="0"/>
        <a:lstStyle/>
        <a:p>
          <a:r>
            <a:rPr lang="en-GB" sz="2100" kern="1200" dirty="0">
              <a:solidFill>
                <a:prstClr val="white"/>
              </a:solidFill>
              <a:latin typeface="Museo Sans 500" panose="02000000000000000000" pitchFamily="50" charset="0"/>
              <a:ea typeface="+mn-ea"/>
              <a:cs typeface="+mn-cs"/>
            </a:rPr>
            <a:t>During sentence</a:t>
          </a:r>
        </a:p>
      </dgm:t>
    </dgm:pt>
    <dgm:pt modelId="{8F6091A8-5D93-4762-AC1A-0234EB01E6B9}" type="parTrans" cxnId="{DEF0523F-81A6-470A-B1D3-363BD4FA1870}">
      <dgm:prSet/>
      <dgm:spPr/>
      <dgm:t>
        <a:bodyPr/>
        <a:lstStyle/>
        <a:p>
          <a:endParaRPr lang="en-GB"/>
        </a:p>
      </dgm:t>
    </dgm:pt>
    <dgm:pt modelId="{C71F189E-7F00-4182-A789-B3BF14EAAD8F}" type="sibTrans" cxnId="{DEF0523F-81A6-470A-B1D3-363BD4FA1870}">
      <dgm:prSet/>
      <dgm:spPr/>
      <dgm:t>
        <a:bodyPr/>
        <a:lstStyle/>
        <a:p>
          <a:endParaRPr lang="en-GB"/>
        </a:p>
      </dgm:t>
    </dgm:pt>
    <dgm:pt modelId="{D8400849-9407-42DB-ABFB-2A21A7C432CF}">
      <dgm:prSet phldrT="[Text]" custT="1"/>
      <dgm:spPr>
        <a:solidFill>
          <a:srgbClr val="0099BD"/>
        </a:solidFill>
        <a:ln w="12700" cap="flat" cmpd="sng" algn="ctr">
          <a:solidFill>
            <a:prstClr val="white">
              <a:hueOff val="0"/>
              <a:satOff val="0"/>
              <a:lumOff val="0"/>
              <a:alphaOff val="0"/>
            </a:prstClr>
          </a:solidFill>
          <a:prstDash val="solid"/>
          <a:miter lim="800000"/>
        </a:ln>
        <a:effectLst/>
      </dgm:spPr>
      <dgm:t>
        <a:bodyPr spcFirstLastPara="0" vert="horz" wrap="square" lIns="96012" tIns="32004" rIns="32004" bIns="32004" numCol="1" spcCol="1270" anchor="ctr" anchorCtr="0"/>
        <a:lstStyle/>
        <a:p>
          <a:pPr marL="0" lvl="0" indent="0" algn="ctr" defTabSz="1066800">
            <a:lnSpc>
              <a:spcPct val="90000"/>
            </a:lnSpc>
            <a:spcBef>
              <a:spcPct val="0"/>
            </a:spcBef>
            <a:spcAft>
              <a:spcPct val="35000"/>
            </a:spcAft>
            <a:buNone/>
          </a:pPr>
          <a:r>
            <a:rPr lang="en-GB" sz="2100" kern="1200" dirty="0">
              <a:solidFill>
                <a:prstClr val="white"/>
              </a:solidFill>
              <a:latin typeface="Museo Sans 500" panose="02000000000000000000" pitchFamily="50" charset="0"/>
              <a:ea typeface="+mn-ea"/>
              <a:cs typeface="+mn-cs"/>
            </a:rPr>
            <a:t>Resettlement</a:t>
          </a:r>
        </a:p>
      </dgm:t>
    </dgm:pt>
    <dgm:pt modelId="{1E55CCB3-DF75-42FC-8536-C6EAB3969D92}" type="parTrans" cxnId="{880107AB-C828-45D4-8840-A38FC784EE58}">
      <dgm:prSet/>
      <dgm:spPr/>
      <dgm:t>
        <a:bodyPr/>
        <a:lstStyle/>
        <a:p>
          <a:endParaRPr lang="en-GB"/>
        </a:p>
      </dgm:t>
    </dgm:pt>
    <dgm:pt modelId="{D29B3641-5AD5-4CF2-A45E-FA49B8BB48B2}" type="sibTrans" cxnId="{880107AB-C828-45D4-8840-A38FC784EE58}">
      <dgm:prSet/>
      <dgm:spPr/>
      <dgm:t>
        <a:bodyPr/>
        <a:lstStyle/>
        <a:p>
          <a:endParaRPr lang="en-GB"/>
        </a:p>
      </dgm:t>
    </dgm:pt>
    <dgm:pt modelId="{CF8B27E3-84CE-4FD5-BCB6-FA537A3E47BA}">
      <dgm:prSet phldrT="[Text]" custT="1"/>
      <dgm:spPr>
        <a:solidFill>
          <a:srgbClr val="0099BD"/>
        </a:solidFill>
        <a:ln w="12700" cap="flat" cmpd="sng" algn="ctr">
          <a:solidFill>
            <a:prstClr val="white">
              <a:hueOff val="0"/>
              <a:satOff val="0"/>
              <a:lumOff val="0"/>
              <a:alphaOff val="0"/>
            </a:prstClr>
          </a:solidFill>
          <a:prstDash val="solid"/>
          <a:miter lim="800000"/>
        </a:ln>
        <a:effectLst/>
      </dgm:spPr>
      <dgm:t>
        <a:bodyPr spcFirstLastPara="0" vert="horz" wrap="square" lIns="96012" tIns="32004" rIns="32004" bIns="32004" numCol="1" spcCol="1270" anchor="ctr" anchorCtr="0"/>
        <a:lstStyle/>
        <a:p>
          <a:pPr marL="0" lvl="0" indent="0" algn="ctr" defTabSz="1066800">
            <a:lnSpc>
              <a:spcPct val="90000"/>
            </a:lnSpc>
            <a:spcBef>
              <a:spcPct val="0"/>
            </a:spcBef>
            <a:spcAft>
              <a:spcPct val="35000"/>
            </a:spcAft>
            <a:buNone/>
          </a:pPr>
          <a:r>
            <a:rPr lang="en-GB" sz="2100" kern="1200" dirty="0">
              <a:solidFill>
                <a:prstClr val="white"/>
              </a:solidFill>
              <a:latin typeface="Museo Sans 500" panose="02000000000000000000" pitchFamily="50" charset="0"/>
              <a:ea typeface="+mn-ea"/>
              <a:cs typeface="+mn-cs"/>
            </a:rPr>
            <a:t>Release</a:t>
          </a:r>
        </a:p>
      </dgm:t>
    </dgm:pt>
    <dgm:pt modelId="{340595B1-455E-419E-8E71-04C70AE4B2EA}" type="parTrans" cxnId="{0289059B-752D-433C-8749-78AF55FA5246}">
      <dgm:prSet/>
      <dgm:spPr/>
      <dgm:t>
        <a:bodyPr/>
        <a:lstStyle/>
        <a:p>
          <a:endParaRPr lang="en-GB"/>
        </a:p>
      </dgm:t>
    </dgm:pt>
    <dgm:pt modelId="{D86D8143-E333-4FD5-AA1A-46EE4D716CD5}" type="sibTrans" cxnId="{0289059B-752D-433C-8749-78AF55FA5246}">
      <dgm:prSet/>
      <dgm:spPr/>
      <dgm:t>
        <a:bodyPr/>
        <a:lstStyle/>
        <a:p>
          <a:endParaRPr lang="en-GB"/>
        </a:p>
      </dgm:t>
    </dgm:pt>
    <dgm:pt modelId="{99EE86D1-245F-4F57-A281-E9AFD666BF2A}" type="pres">
      <dgm:prSet presAssocID="{77A23C74-7695-4D29-A180-A93CEB89CA88}" presName="Name0" presStyleCnt="0">
        <dgm:presLayoutVars>
          <dgm:dir/>
          <dgm:animLvl val="lvl"/>
          <dgm:resizeHandles val="exact"/>
        </dgm:presLayoutVars>
      </dgm:prSet>
      <dgm:spPr/>
    </dgm:pt>
    <dgm:pt modelId="{DA3F714F-FF8E-4646-9AB6-8410A802967C}" type="pres">
      <dgm:prSet presAssocID="{32C7BBA2-94B2-4611-AC4D-216FE9F542EB}" presName="parTxOnly" presStyleLbl="node1" presStyleIdx="0" presStyleCnt="4">
        <dgm:presLayoutVars>
          <dgm:chMax val="0"/>
          <dgm:chPref val="0"/>
          <dgm:bulletEnabled val="1"/>
        </dgm:presLayoutVars>
      </dgm:prSet>
      <dgm:spPr/>
      <dgm:t>
        <a:bodyPr/>
        <a:lstStyle/>
        <a:p>
          <a:endParaRPr lang="en-GB"/>
        </a:p>
      </dgm:t>
    </dgm:pt>
    <dgm:pt modelId="{E188B7AF-86F6-4DAB-901D-C11C90F94D01}" type="pres">
      <dgm:prSet presAssocID="{95F7C672-8169-4CAE-8266-8426DD7D205C}" presName="parTxOnlySpace" presStyleCnt="0"/>
      <dgm:spPr/>
    </dgm:pt>
    <dgm:pt modelId="{A0C5BCD3-44D5-42DB-AB82-E66C3D9679C4}" type="pres">
      <dgm:prSet presAssocID="{41C04AF7-3AE1-47E3-BD16-DE7E9AC3269E}" presName="parTxOnly" presStyleLbl="node1" presStyleIdx="1" presStyleCnt="4">
        <dgm:presLayoutVars>
          <dgm:chMax val="0"/>
          <dgm:chPref val="0"/>
          <dgm:bulletEnabled val="1"/>
        </dgm:presLayoutVars>
      </dgm:prSet>
      <dgm:spPr>
        <a:xfrm>
          <a:off x="2696872" y="357179"/>
          <a:ext cx="2990816" cy="1196326"/>
        </a:xfrm>
        <a:prstGeom prst="chevron">
          <a:avLst/>
        </a:prstGeom>
      </dgm:spPr>
      <dgm:t>
        <a:bodyPr/>
        <a:lstStyle/>
        <a:p>
          <a:endParaRPr lang="en-GB"/>
        </a:p>
      </dgm:t>
    </dgm:pt>
    <dgm:pt modelId="{3B1FE689-81E6-4742-AED6-3205666C2DF2}" type="pres">
      <dgm:prSet presAssocID="{C71F189E-7F00-4182-A789-B3BF14EAAD8F}" presName="parTxOnlySpace" presStyleCnt="0"/>
      <dgm:spPr/>
    </dgm:pt>
    <dgm:pt modelId="{DE835F7F-1BE2-4467-9C9C-6B74B2C8FAB7}" type="pres">
      <dgm:prSet presAssocID="{D8400849-9407-42DB-ABFB-2A21A7C432CF}" presName="parTxOnly" presStyleLbl="node1" presStyleIdx="2" presStyleCnt="4">
        <dgm:presLayoutVars>
          <dgm:chMax val="0"/>
          <dgm:chPref val="0"/>
          <dgm:bulletEnabled val="1"/>
        </dgm:presLayoutVars>
      </dgm:prSet>
      <dgm:spPr>
        <a:xfrm>
          <a:off x="5388607" y="357179"/>
          <a:ext cx="2990816" cy="1196326"/>
        </a:xfrm>
        <a:prstGeom prst="chevron">
          <a:avLst/>
        </a:prstGeom>
      </dgm:spPr>
      <dgm:t>
        <a:bodyPr/>
        <a:lstStyle/>
        <a:p>
          <a:endParaRPr lang="en-GB"/>
        </a:p>
      </dgm:t>
    </dgm:pt>
    <dgm:pt modelId="{A37C0990-138C-4E22-9A59-CBBE8045A0A2}" type="pres">
      <dgm:prSet presAssocID="{D29B3641-5AD5-4CF2-A45E-FA49B8BB48B2}" presName="parTxOnlySpace" presStyleCnt="0"/>
      <dgm:spPr/>
    </dgm:pt>
    <dgm:pt modelId="{FFF1124C-0D91-44FC-95DD-421FFBD89315}" type="pres">
      <dgm:prSet presAssocID="{CF8B27E3-84CE-4FD5-BCB6-FA537A3E47BA}" presName="parTxOnly" presStyleLbl="node1" presStyleIdx="3" presStyleCnt="4">
        <dgm:presLayoutVars>
          <dgm:chMax val="0"/>
          <dgm:chPref val="0"/>
          <dgm:bulletEnabled val="1"/>
        </dgm:presLayoutVars>
      </dgm:prSet>
      <dgm:spPr>
        <a:xfrm>
          <a:off x="8080341" y="357179"/>
          <a:ext cx="2990816" cy="1196326"/>
        </a:xfrm>
        <a:prstGeom prst="chevron">
          <a:avLst/>
        </a:prstGeom>
      </dgm:spPr>
      <dgm:t>
        <a:bodyPr/>
        <a:lstStyle/>
        <a:p>
          <a:endParaRPr lang="en-GB"/>
        </a:p>
      </dgm:t>
    </dgm:pt>
  </dgm:ptLst>
  <dgm:cxnLst>
    <dgm:cxn modelId="{979A7D6F-CE22-4EE0-BE80-787591077846}" srcId="{77A23C74-7695-4D29-A180-A93CEB89CA88}" destId="{32C7BBA2-94B2-4611-AC4D-216FE9F542EB}" srcOrd="0" destOrd="0" parTransId="{3C7BC297-D2E4-4468-A6EF-DC4A2E3BC746}" sibTransId="{95F7C672-8169-4CAE-8266-8426DD7D205C}"/>
    <dgm:cxn modelId="{880107AB-C828-45D4-8840-A38FC784EE58}" srcId="{77A23C74-7695-4D29-A180-A93CEB89CA88}" destId="{D8400849-9407-42DB-ABFB-2A21A7C432CF}" srcOrd="2" destOrd="0" parTransId="{1E55CCB3-DF75-42FC-8536-C6EAB3969D92}" sibTransId="{D29B3641-5AD5-4CF2-A45E-FA49B8BB48B2}"/>
    <dgm:cxn modelId="{092C1D69-FFEC-4582-838B-522DF3620ED5}" type="presOf" srcId="{CF8B27E3-84CE-4FD5-BCB6-FA537A3E47BA}" destId="{FFF1124C-0D91-44FC-95DD-421FFBD89315}" srcOrd="0" destOrd="0" presId="urn:microsoft.com/office/officeart/2005/8/layout/chevron1"/>
    <dgm:cxn modelId="{E87114DF-C349-48CC-8405-2659C317CE0E}" type="presOf" srcId="{D8400849-9407-42DB-ABFB-2A21A7C432CF}" destId="{DE835F7F-1BE2-4467-9C9C-6B74B2C8FAB7}" srcOrd="0" destOrd="0" presId="urn:microsoft.com/office/officeart/2005/8/layout/chevron1"/>
    <dgm:cxn modelId="{DEF0523F-81A6-470A-B1D3-363BD4FA1870}" srcId="{77A23C74-7695-4D29-A180-A93CEB89CA88}" destId="{41C04AF7-3AE1-47E3-BD16-DE7E9AC3269E}" srcOrd="1" destOrd="0" parTransId="{8F6091A8-5D93-4762-AC1A-0234EB01E6B9}" sibTransId="{C71F189E-7F00-4182-A789-B3BF14EAAD8F}"/>
    <dgm:cxn modelId="{0289059B-752D-433C-8749-78AF55FA5246}" srcId="{77A23C74-7695-4D29-A180-A93CEB89CA88}" destId="{CF8B27E3-84CE-4FD5-BCB6-FA537A3E47BA}" srcOrd="3" destOrd="0" parTransId="{340595B1-455E-419E-8E71-04C70AE4B2EA}" sibTransId="{D86D8143-E333-4FD5-AA1A-46EE4D716CD5}"/>
    <dgm:cxn modelId="{3EF8D1DC-90CE-4A92-AB06-7B14AB28442C}" type="presOf" srcId="{32C7BBA2-94B2-4611-AC4D-216FE9F542EB}" destId="{DA3F714F-FF8E-4646-9AB6-8410A802967C}" srcOrd="0" destOrd="0" presId="urn:microsoft.com/office/officeart/2005/8/layout/chevron1"/>
    <dgm:cxn modelId="{F552A0E6-B8F3-42DB-A0F6-97ED3717AFE3}" type="presOf" srcId="{77A23C74-7695-4D29-A180-A93CEB89CA88}" destId="{99EE86D1-245F-4F57-A281-E9AFD666BF2A}" srcOrd="0" destOrd="0" presId="urn:microsoft.com/office/officeart/2005/8/layout/chevron1"/>
    <dgm:cxn modelId="{DA90631F-9D72-40C1-A6B1-5430CD7AFFA0}" type="presOf" srcId="{41C04AF7-3AE1-47E3-BD16-DE7E9AC3269E}" destId="{A0C5BCD3-44D5-42DB-AB82-E66C3D9679C4}" srcOrd="0" destOrd="0" presId="urn:microsoft.com/office/officeart/2005/8/layout/chevron1"/>
    <dgm:cxn modelId="{92D5E9A0-44EE-4E42-9F8C-4739180FCCDA}" type="presParOf" srcId="{99EE86D1-245F-4F57-A281-E9AFD666BF2A}" destId="{DA3F714F-FF8E-4646-9AB6-8410A802967C}" srcOrd="0" destOrd="0" presId="urn:microsoft.com/office/officeart/2005/8/layout/chevron1"/>
    <dgm:cxn modelId="{B55DE342-768C-46C1-A00A-3A4F090B57D0}" type="presParOf" srcId="{99EE86D1-245F-4F57-A281-E9AFD666BF2A}" destId="{E188B7AF-86F6-4DAB-901D-C11C90F94D01}" srcOrd="1" destOrd="0" presId="urn:microsoft.com/office/officeart/2005/8/layout/chevron1"/>
    <dgm:cxn modelId="{0AF97251-E524-452F-A4B2-DC4D46DD6FDA}" type="presParOf" srcId="{99EE86D1-245F-4F57-A281-E9AFD666BF2A}" destId="{A0C5BCD3-44D5-42DB-AB82-E66C3D9679C4}" srcOrd="2" destOrd="0" presId="urn:microsoft.com/office/officeart/2005/8/layout/chevron1"/>
    <dgm:cxn modelId="{D71F8F0D-FB35-4881-8ED7-DEEFF7456536}" type="presParOf" srcId="{99EE86D1-245F-4F57-A281-E9AFD666BF2A}" destId="{3B1FE689-81E6-4742-AED6-3205666C2DF2}" srcOrd="3" destOrd="0" presId="urn:microsoft.com/office/officeart/2005/8/layout/chevron1"/>
    <dgm:cxn modelId="{B013E674-33DE-48F0-BA11-20F666087E68}" type="presParOf" srcId="{99EE86D1-245F-4F57-A281-E9AFD666BF2A}" destId="{DE835F7F-1BE2-4467-9C9C-6B74B2C8FAB7}" srcOrd="4" destOrd="0" presId="urn:microsoft.com/office/officeart/2005/8/layout/chevron1"/>
    <dgm:cxn modelId="{6E2DBBE0-8C84-4BEE-8098-EB176998BA59}" type="presParOf" srcId="{99EE86D1-245F-4F57-A281-E9AFD666BF2A}" destId="{A37C0990-138C-4E22-9A59-CBBE8045A0A2}" srcOrd="5" destOrd="0" presId="urn:microsoft.com/office/officeart/2005/8/layout/chevron1"/>
    <dgm:cxn modelId="{784979C1-C3E3-45B5-8AE2-A676AAD8BE30}" type="presParOf" srcId="{99EE86D1-245F-4F57-A281-E9AFD666BF2A}" destId="{FFF1124C-0D91-44FC-95DD-421FFBD89315}"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xmlns="">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D590D-C348-489B-9C89-0CF9ABFC9A5A}" type="datetimeFigureOut">
              <a:rPr lang="en-GB" smtClean="0"/>
              <a:t>16/10/2019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D1C9D4-A150-42BF-96AA-C2C7A3CB2C9D}" type="slidenum">
              <a:rPr lang="en-GB" smtClean="0"/>
              <a:t>‹#›</a:t>
            </a:fld>
            <a:endParaRPr lang="en-GB"/>
          </a:p>
        </p:txBody>
      </p:sp>
    </p:spTree>
    <p:extLst>
      <p:ext uri="{BB962C8B-B14F-4D97-AF65-F5344CB8AC3E}">
        <p14:creationId xmlns:p14="http://schemas.microsoft.com/office/powerpoint/2010/main" val="1496229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751783/MoJ_Care_Leaver_Covenant_Offer.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Length of workshop</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2 hours</a:t>
            </a:r>
          </a:p>
          <a:p>
            <a:r>
              <a:rPr lang="en-GB" sz="1200" b="1" kern="1200" dirty="0" smtClean="0">
                <a:solidFill>
                  <a:schemeClr val="tx1"/>
                </a:solidFill>
                <a:effectLst/>
                <a:latin typeface="+mn-lt"/>
                <a:ea typeface="+mn-ea"/>
                <a:cs typeface="+mn-cs"/>
              </a:rPr>
              <a:t>Number of participants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15-20 ideal </a:t>
            </a:r>
          </a:p>
          <a:p>
            <a:r>
              <a:rPr lang="en-GB" sz="1200" b="1" kern="1200" dirty="0" smtClean="0">
                <a:solidFill>
                  <a:schemeClr val="tx1"/>
                </a:solidFill>
                <a:effectLst/>
                <a:latin typeface="+mn-lt"/>
                <a:ea typeface="+mn-ea"/>
                <a:cs typeface="+mn-cs"/>
              </a:rPr>
              <a:t>Participant audience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Any practitioner working within prison estate who may have a role in supporting prisoners to maintain family ties. This could include: key workers, OSGs responsible for visits, chaplains, Through the Gate staff, health teams etc.</a:t>
            </a:r>
          </a:p>
          <a:p>
            <a:r>
              <a:rPr lang="en-GB" sz="1200" b="1" kern="1200" dirty="0" smtClean="0">
                <a:solidFill>
                  <a:schemeClr val="tx1"/>
                </a:solidFill>
                <a:effectLst/>
                <a:latin typeface="+mn-lt"/>
                <a:ea typeface="+mn-ea"/>
                <a:cs typeface="+mn-cs"/>
              </a:rPr>
              <a:t>Resources required</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Laptop with </a:t>
            </a:r>
            <a:r>
              <a:rPr lang="en-GB" sz="1200" kern="1200" dirty="0" err="1" smtClean="0">
                <a:solidFill>
                  <a:schemeClr val="tx1"/>
                </a:solidFill>
                <a:effectLst/>
                <a:latin typeface="+mn-lt"/>
                <a:ea typeface="+mn-ea"/>
                <a:cs typeface="+mn-cs"/>
              </a:rPr>
              <a:t>Powerpoint</a:t>
            </a:r>
            <a:r>
              <a:rPr lang="en-GB" sz="1200" kern="1200" dirty="0" smtClean="0">
                <a:solidFill>
                  <a:schemeClr val="tx1"/>
                </a:solidFill>
                <a:effectLst/>
                <a:latin typeface="+mn-lt"/>
                <a:ea typeface="+mn-ea"/>
                <a:cs typeface="+mn-cs"/>
              </a:rPr>
              <a:t> slides uploaded</a:t>
            </a:r>
          </a:p>
          <a:p>
            <a:r>
              <a:rPr lang="en-GB" sz="1200" kern="1200" dirty="0" smtClean="0">
                <a:solidFill>
                  <a:schemeClr val="tx1"/>
                </a:solidFill>
                <a:effectLst/>
                <a:latin typeface="+mn-lt"/>
                <a:ea typeface="+mn-ea"/>
                <a:cs typeface="+mn-cs"/>
              </a:rPr>
              <a:t>Projector</a:t>
            </a:r>
          </a:p>
          <a:p>
            <a:r>
              <a:rPr lang="en-GB" sz="1200" kern="1200" dirty="0" smtClean="0">
                <a:solidFill>
                  <a:schemeClr val="tx1"/>
                </a:solidFill>
                <a:effectLst/>
                <a:latin typeface="+mn-lt"/>
                <a:ea typeface="+mn-ea"/>
                <a:cs typeface="+mn-cs"/>
              </a:rPr>
              <a:t>Training manual (the</a:t>
            </a:r>
            <a:r>
              <a:rPr lang="en-GB" sz="1200" kern="1200" baseline="0" dirty="0" smtClean="0">
                <a:solidFill>
                  <a:schemeClr val="tx1"/>
                </a:solidFill>
                <a:effectLst/>
                <a:latin typeface="+mn-lt"/>
                <a:ea typeface="+mn-ea"/>
                <a:cs typeface="+mn-cs"/>
              </a:rPr>
              <a:t> slide notes in this presentation)</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Training resource packs for each delegate (see below)</a:t>
            </a:r>
          </a:p>
          <a:p>
            <a:r>
              <a:rPr lang="en-GB" sz="1200" kern="1200" dirty="0" smtClean="0">
                <a:solidFill>
                  <a:schemeClr val="tx1"/>
                </a:solidFill>
                <a:effectLst/>
                <a:latin typeface="+mn-lt"/>
                <a:ea typeface="+mn-ea"/>
                <a:cs typeface="+mn-cs"/>
              </a:rPr>
              <a:t>Flip chart paper and pen</a:t>
            </a:r>
          </a:p>
          <a:p>
            <a:r>
              <a:rPr lang="en-GB" sz="1200" kern="1200" dirty="0" smtClean="0">
                <a:solidFill>
                  <a:schemeClr val="tx1"/>
                </a:solidFill>
                <a:effectLst/>
                <a:latin typeface="+mn-lt"/>
                <a:ea typeface="+mn-ea"/>
                <a:cs typeface="+mn-cs"/>
              </a:rPr>
              <a:t>Small pieces of paper (1 for each delegate)</a:t>
            </a:r>
          </a:p>
          <a:p>
            <a:r>
              <a:rPr lang="en-GB" sz="1200" kern="1200" dirty="0" smtClean="0">
                <a:solidFill>
                  <a:schemeClr val="tx1"/>
                </a:solidFill>
                <a:effectLst/>
                <a:latin typeface="+mn-lt"/>
                <a:ea typeface="+mn-ea"/>
                <a:cs typeface="+mn-cs"/>
              </a:rPr>
              <a:t>Bottle of fizzy water</a:t>
            </a:r>
          </a:p>
          <a:p>
            <a:r>
              <a:rPr lang="en-GB" sz="1200" kern="1200" dirty="0" smtClean="0">
                <a:solidFill>
                  <a:schemeClr val="tx1"/>
                </a:solidFill>
                <a:effectLst/>
                <a:latin typeface="+mn-lt"/>
                <a:ea typeface="+mn-ea"/>
                <a:cs typeface="+mn-cs"/>
              </a:rPr>
              <a:t>Pressure on families cards</a:t>
            </a:r>
          </a:p>
          <a:p>
            <a:r>
              <a:rPr lang="en-GB" sz="1200" kern="1200" dirty="0" smtClean="0">
                <a:solidFill>
                  <a:schemeClr val="tx1"/>
                </a:solidFill>
                <a:effectLst/>
                <a:latin typeface="+mn-lt"/>
                <a:ea typeface="+mn-ea"/>
                <a:cs typeface="+mn-cs"/>
              </a:rPr>
              <a:t>Evaluation forms for delegates</a:t>
            </a:r>
          </a:p>
          <a:p>
            <a:r>
              <a:rPr lang="en-GB" sz="1200" kern="1200" dirty="0" smtClean="0">
                <a:solidFill>
                  <a:schemeClr val="tx1"/>
                </a:solidFill>
                <a:effectLst/>
                <a:latin typeface="+mn-lt"/>
                <a:ea typeface="+mn-ea"/>
                <a:cs typeface="+mn-cs"/>
              </a:rPr>
              <a:t>Refreshments (tea/coffee/biscuits/water)</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resources</a:t>
            </a:r>
            <a:r>
              <a:rPr lang="en-GB" sz="1200" kern="1200" baseline="0" dirty="0" smtClean="0">
                <a:solidFill>
                  <a:schemeClr val="tx1"/>
                </a:solidFill>
                <a:effectLst/>
                <a:latin typeface="+mn-lt"/>
                <a:ea typeface="+mn-ea"/>
                <a:cs typeface="+mn-cs"/>
              </a:rPr>
              <a:t> referred to throughout these slide notes can be found at www.clinks.org/publications</a:t>
            </a:r>
            <a:endParaRPr lang="en-GB" sz="1200"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Timing:</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5 minutes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Welcome and thank you for attending workshop</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Introduce trainer</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Each participant asked to introduce their name and role within the prison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Any housekeeping</a:t>
            </a:r>
          </a:p>
        </p:txBody>
      </p:sp>
      <p:sp>
        <p:nvSpPr>
          <p:cNvPr id="4" name="Slide Number Placeholder 3"/>
          <p:cNvSpPr>
            <a:spLocks noGrp="1"/>
          </p:cNvSpPr>
          <p:nvPr>
            <p:ph type="sldNum" sz="quarter" idx="10"/>
          </p:nvPr>
        </p:nvSpPr>
        <p:spPr/>
        <p:txBody>
          <a:bodyPr/>
          <a:lstStyle/>
          <a:p>
            <a:fld id="{F5D1C9D4-A150-42BF-96AA-C2C7A3CB2C9D}" type="slidenum">
              <a:rPr lang="en-GB" smtClean="0"/>
              <a:t>1</a:t>
            </a:fld>
            <a:endParaRPr lang="en-GB"/>
          </a:p>
        </p:txBody>
      </p:sp>
    </p:spTree>
    <p:extLst>
      <p:ext uri="{BB962C8B-B14F-4D97-AF65-F5344CB8AC3E}">
        <p14:creationId xmlns:p14="http://schemas.microsoft.com/office/powerpoint/2010/main" val="4063885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Timing: 10 minutes</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Prisoners</a:t>
            </a:r>
            <a:r>
              <a:rPr lang="en-GB" sz="1200" b="1" kern="1200" baseline="0" dirty="0" smtClean="0">
                <a:solidFill>
                  <a:schemeClr val="tx1"/>
                </a:solidFill>
                <a:effectLst/>
                <a:latin typeface="+mn-lt"/>
                <a:ea typeface="+mn-ea"/>
                <a:cs typeface="+mn-cs"/>
              </a:rPr>
              <a:t> may need support to:</a:t>
            </a:r>
            <a:endParaRPr lang="en-GB" sz="1200" b="1"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Feel confident in sharing information about their family and relationships.</a:t>
            </a:r>
            <a:r>
              <a:rPr lang="en-GB" sz="1200" kern="1200" dirty="0" smtClean="0">
                <a:solidFill>
                  <a:schemeClr val="tx1"/>
                </a:solidFill>
                <a:effectLst/>
                <a:latin typeface="+mn-lt"/>
                <a:ea typeface="+mn-ea"/>
                <a:cs typeface="+mn-cs"/>
              </a:rPr>
              <a:t> Often, when asked in induction whether they have children, for example, prisoners choose not to disclose -or will only share part of the story. Key workers play a vital role in supporting the development of relationships so that prisoners feel able to share details of their family. </a:t>
            </a:r>
            <a:r>
              <a:rPr lang="en-GB" sz="1200" i="1" kern="1200" dirty="0" smtClean="0">
                <a:solidFill>
                  <a:schemeClr val="tx1"/>
                </a:solidFill>
                <a:effectLst/>
                <a:latin typeface="+mn-lt"/>
                <a:ea typeface="+mn-ea"/>
                <a:cs typeface="+mn-cs"/>
              </a:rPr>
              <a:t>What else can you do to encourage prisoners to feel ok about sharing info about their family</a:t>
            </a:r>
            <a:r>
              <a:rPr lang="en-GB" sz="1200" kern="1200" dirty="0" smtClean="0">
                <a:solidFill>
                  <a:schemeClr val="tx1"/>
                </a:solidFill>
                <a:effectLst/>
                <a:latin typeface="+mn-lt"/>
                <a:ea typeface="+mn-ea"/>
                <a:cs typeface="+mn-cs"/>
              </a:rPr>
              <a:t> (e.g. create/demonstrate a family-friendly culture in the prison with info/posters etc.)?</a:t>
            </a: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Identify appropriate, positive family or significant other relationships.</a:t>
            </a:r>
            <a:r>
              <a:rPr lang="en-GB" sz="1200" kern="1200" dirty="0" smtClean="0">
                <a:solidFill>
                  <a:schemeClr val="tx1"/>
                </a:solidFill>
                <a:effectLst/>
                <a:latin typeface="+mn-lt"/>
                <a:ea typeface="+mn-ea"/>
                <a:cs typeface="+mn-cs"/>
              </a:rPr>
              <a:t> Some prisoners may struggle to identify positive relationships or significant others to maintain contact with. Helping individuals to think about what a positive relationship is and who they have in their lives who they can trust and rely on (whether that be a professional, family member or friend), can be helpful.</a:t>
            </a: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Understand importance of ‘family’/’significant other’ relationships. </a:t>
            </a:r>
            <a:r>
              <a:rPr lang="en-GB" sz="1200" kern="1200" dirty="0" smtClean="0">
                <a:solidFill>
                  <a:schemeClr val="tx1"/>
                </a:solidFill>
                <a:effectLst/>
                <a:latin typeface="+mn-lt"/>
                <a:ea typeface="+mn-ea"/>
                <a:cs typeface="+mn-cs"/>
              </a:rPr>
              <a:t>Some prisoners may think it is best to cut off from their family while in custody without thinking about the long term implications of this for them or their family. </a:t>
            </a:r>
            <a:r>
              <a:rPr lang="en-GB" sz="1200" i="1" kern="1200" dirty="0" smtClean="0">
                <a:solidFill>
                  <a:schemeClr val="tx1"/>
                </a:solidFill>
                <a:effectLst/>
                <a:latin typeface="+mn-lt"/>
                <a:ea typeface="+mn-ea"/>
                <a:cs typeface="+mn-cs"/>
              </a:rPr>
              <a:t>How might you be able to encourage prisoners to think about the value of family relationships?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Know about ways of maintaining contact. </a:t>
            </a:r>
            <a:r>
              <a:rPr lang="en-GB" sz="1200" i="1" kern="1200" dirty="0" smtClean="0">
                <a:solidFill>
                  <a:schemeClr val="tx1"/>
                </a:solidFill>
                <a:effectLst/>
                <a:latin typeface="+mn-lt"/>
                <a:ea typeface="+mn-ea"/>
                <a:cs typeface="+mn-cs"/>
              </a:rPr>
              <a:t>What ways are there for prisoners to maintain contact with family members of vice versa?</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t>
            </a:r>
            <a:r>
              <a:rPr lang="en-GB" sz="1200" kern="1200" dirty="0" err="1" smtClean="0">
                <a:solidFill>
                  <a:schemeClr val="tx1"/>
                </a:solidFill>
                <a:effectLst/>
                <a:latin typeface="+mn-lt"/>
                <a:ea typeface="+mn-ea"/>
                <a:cs typeface="+mn-cs"/>
              </a:rPr>
              <a:t>e.g</a:t>
            </a:r>
            <a:r>
              <a:rPr lang="en-GB" sz="1200" kern="1200" dirty="0" smtClean="0">
                <a:solidFill>
                  <a:schemeClr val="tx1"/>
                </a:solidFill>
                <a:effectLst/>
                <a:latin typeface="+mn-lt"/>
                <a:ea typeface="+mn-ea"/>
                <a:cs typeface="+mn-cs"/>
              </a:rPr>
              <a:t> prisoner voicemail, email a prisoner, letters, visits, ROTL, Storybook Dads etc.)</a:t>
            </a:r>
            <a:r>
              <a:rPr lang="en-GB" sz="1200" kern="1200" baseline="0" dirty="0" smtClean="0">
                <a:solidFill>
                  <a:schemeClr val="tx1"/>
                </a:solidFill>
                <a:effectLst/>
                <a:latin typeface="+mn-lt"/>
                <a:ea typeface="+mn-ea"/>
                <a:cs typeface="+mn-cs"/>
              </a:rPr>
              <a:t> </a:t>
            </a:r>
            <a:r>
              <a:rPr lang="en-GB" sz="1200" b="1" kern="1200" dirty="0" smtClean="0">
                <a:solidFill>
                  <a:srgbClr val="FF0000"/>
                </a:solidFill>
                <a:effectLst/>
                <a:latin typeface="+mn-lt"/>
                <a:ea typeface="+mn-ea"/>
                <a:cs typeface="+mn-cs"/>
              </a:rPr>
              <a:t>See Resource: </a:t>
            </a:r>
            <a:r>
              <a:rPr lang="en-GB" sz="1200" b="1" i="1" kern="1200" dirty="0" smtClean="0">
                <a:solidFill>
                  <a:srgbClr val="FF0000"/>
                </a:solidFill>
                <a:effectLst/>
                <a:latin typeface="+mn-lt"/>
                <a:ea typeface="+mn-ea"/>
                <a:cs typeface="+mn-cs"/>
              </a:rPr>
              <a:t>Keeping in Touch: How Prisoners can Maintain Contact with Family and Significant Others.</a:t>
            </a:r>
            <a:endParaRPr lang="en-GB" sz="1200" b="1" kern="1200" dirty="0" smtClean="0">
              <a:solidFill>
                <a:srgbClr val="FF0000"/>
              </a:solidFill>
              <a:effectLst/>
              <a:latin typeface="+mn-lt"/>
              <a:ea typeface="+mn-ea"/>
              <a:cs typeface="+mn-cs"/>
            </a:endParaRP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Know about various interventions available to support family relationships. </a:t>
            </a:r>
            <a:r>
              <a:rPr lang="en-GB" sz="1200" i="1" kern="1200" dirty="0" smtClean="0">
                <a:solidFill>
                  <a:schemeClr val="tx1"/>
                </a:solidFill>
                <a:effectLst/>
                <a:latin typeface="+mn-lt"/>
                <a:ea typeface="+mn-ea"/>
                <a:cs typeface="+mn-cs"/>
              </a:rPr>
              <a:t>What is available at this prison?</a:t>
            </a:r>
            <a:r>
              <a:rPr lang="en-GB" sz="1200" kern="1200" dirty="0" smtClean="0">
                <a:solidFill>
                  <a:schemeClr val="tx1"/>
                </a:solidFill>
                <a:effectLst/>
                <a:latin typeface="+mn-lt"/>
                <a:ea typeface="+mn-ea"/>
                <a:cs typeface="+mn-cs"/>
              </a:rPr>
              <a:t> (family visits, parenting programmes, family engagement workers, relationship programmes etc.)</a:t>
            </a: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Develop the skills, knowledge and understanding to: parent/maintain positive relationships/communicate.</a:t>
            </a:r>
            <a:r>
              <a:rPr lang="en-GB" sz="1200" kern="1200" dirty="0" smtClean="0">
                <a:solidFill>
                  <a:schemeClr val="tx1"/>
                </a:solidFill>
                <a:effectLst/>
                <a:latin typeface="+mn-lt"/>
                <a:ea typeface="+mn-ea"/>
                <a:cs typeface="+mn-cs"/>
              </a:rPr>
              <a:t> Some prisoners will require support to think about how to effectively communicate so that relationships are sustained – particularly with their children.</a:t>
            </a:r>
          </a:p>
          <a:p>
            <a:pPr marL="171450" indent="-171450">
              <a:buFont typeface="Arial" panose="020B0604020202020204" pitchFamily="34" charset="0"/>
              <a:buChar char="•"/>
            </a:pPr>
            <a:endParaRPr lang="en-GB" dirty="0" smtClean="0"/>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5D1C9D4-A150-42BF-96AA-C2C7A3CB2C9D}" type="slidenum">
              <a:rPr lang="en-GB" smtClean="0"/>
              <a:t>10</a:t>
            </a:fld>
            <a:endParaRPr lang="en-GB"/>
          </a:p>
        </p:txBody>
      </p:sp>
    </p:spTree>
    <p:extLst>
      <p:ext uri="{BB962C8B-B14F-4D97-AF65-F5344CB8AC3E}">
        <p14:creationId xmlns:p14="http://schemas.microsoft.com/office/powerpoint/2010/main" val="3606145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Timings: 5 minutes</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is easy to focus on the needs of the prisoner when you are working in a prison and when a family are not turning up to visits or leading the prisoners to get frustrated and angry following phone calls – can often be seen as a hindrance in the prisoners’ rehabilitation rather than a help. However, it is vital that both the prisoner and the staff working with him understand the pressure that families are under as a result of their loved one entering custody. It is often described as a ‘hidden sentence’ that families have to serve in the community despite having done nothing wrong. The families – both adults and children, that come into the visit centre are often isolated, anxious, frustrated and confused – and all of that will impact on their visit and the relationship they are able to maintain with their loved one. For many prisoners, they may be completely unaware of the extent of the impact of their prison sentence or may have chosen not to think about it as it is too much to deal with.</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Read slide.</a:t>
            </a:r>
          </a:p>
        </p:txBody>
      </p:sp>
      <p:sp>
        <p:nvSpPr>
          <p:cNvPr id="4" name="Slide Number Placeholder 3"/>
          <p:cNvSpPr>
            <a:spLocks noGrp="1"/>
          </p:cNvSpPr>
          <p:nvPr>
            <p:ph type="sldNum" sz="quarter" idx="5"/>
          </p:nvPr>
        </p:nvSpPr>
        <p:spPr/>
        <p:txBody>
          <a:bodyPr/>
          <a:lstStyle/>
          <a:p>
            <a:fld id="{F5D1C9D4-A150-42BF-96AA-C2C7A3CB2C9D}" type="slidenum">
              <a:rPr lang="en-GB" smtClean="0"/>
              <a:t>11</a:t>
            </a:fld>
            <a:endParaRPr lang="en-GB"/>
          </a:p>
        </p:txBody>
      </p:sp>
    </p:spTree>
    <p:extLst>
      <p:ext uri="{BB962C8B-B14F-4D97-AF65-F5344CB8AC3E}">
        <p14:creationId xmlns:p14="http://schemas.microsoft.com/office/powerpoint/2010/main" val="2382001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Timing: 15 minutes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b="1" u="sng" kern="1200" dirty="0" smtClean="0">
                <a:solidFill>
                  <a:schemeClr val="tx1"/>
                </a:solidFill>
                <a:effectLst/>
                <a:latin typeface="+mn-lt"/>
                <a:ea typeface="+mn-ea"/>
                <a:cs typeface="+mn-cs"/>
              </a:rPr>
              <a:t>Whole group exercise</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Give the 15 cards out to the group (there may be some people who do not have a card and others who have more than one card each – depending on the size of the group).</a:t>
            </a:r>
          </a:p>
          <a:p>
            <a:pPr lvl="0"/>
            <a:r>
              <a:rPr lang="en-GB" sz="1200" kern="1200" dirty="0" smtClean="0">
                <a:solidFill>
                  <a:schemeClr val="tx1"/>
                </a:solidFill>
                <a:effectLst/>
                <a:latin typeface="+mn-lt"/>
                <a:ea typeface="+mn-ea"/>
                <a:cs typeface="+mn-cs"/>
              </a:rPr>
              <a:t>Explain to group – that they all represent the same woman – Sarah and we will be hearing about Sarah as we go through the exercise and reflecting on her levels of stress.</a:t>
            </a:r>
          </a:p>
          <a:p>
            <a:pPr lvl="0"/>
            <a:r>
              <a:rPr lang="en-GB" sz="1200" kern="1200" dirty="0" smtClean="0">
                <a:solidFill>
                  <a:schemeClr val="tx1"/>
                </a:solidFill>
                <a:effectLst/>
                <a:latin typeface="+mn-lt"/>
                <a:ea typeface="+mn-ea"/>
                <a:cs typeface="+mn-cs"/>
              </a:rPr>
              <a:t>Each card is numbered – participants to stand up and read their card out when it is their turn – cards will be read out in numerical order (check that everybody in the group happy to read out loud). After reading their card out they will be passed the fizzy water bottle and asked to shake it.</a:t>
            </a:r>
          </a:p>
          <a:p>
            <a:pPr lvl="0"/>
            <a:r>
              <a:rPr lang="en-GB" sz="1200" kern="1200" dirty="0" smtClean="0">
                <a:solidFill>
                  <a:schemeClr val="tx1"/>
                </a:solidFill>
                <a:effectLst/>
                <a:latin typeface="+mn-lt"/>
                <a:ea typeface="+mn-ea"/>
                <a:cs typeface="+mn-cs"/>
              </a:rPr>
              <a:t>After each card written – whole group asked to comment on Sarah’s stress levels and impact on the family relationships.</a:t>
            </a:r>
          </a:p>
          <a:p>
            <a:pPr lvl="0"/>
            <a:r>
              <a:rPr lang="en-GB" sz="1200" kern="1200" dirty="0" smtClean="0">
                <a:solidFill>
                  <a:schemeClr val="tx1"/>
                </a:solidFill>
                <a:effectLst/>
                <a:latin typeface="+mn-lt"/>
                <a:ea typeface="+mn-ea"/>
                <a:cs typeface="+mn-cs"/>
              </a:rPr>
              <a:t>After the final card is read and discussed the ‘reader’ asked to open the bottle of water to demonstrate ‘exploding’ levels of stress within families. Remind staff to remember that it is that stress that families will often carry into visit centres and visit halls.</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(Use exercise</a:t>
            </a:r>
            <a:r>
              <a:rPr lang="en-GB" sz="1200" kern="1200" baseline="0" dirty="0" smtClean="0">
                <a:solidFill>
                  <a:schemeClr val="tx1"/>
                </a:solidFill>
                <a:effectLst/>
                <a:latin typeface="+mn-lt"/>
                <a:ea typeface="+mn-ea"/>
                <a:cs typeface="+mn-cs"/>
              </a:rPr>
              <a:t> sheet)</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5D1C9D4-A150-42BF-96AA-C2C7A3CB2C9D}" type="slidenum">
              <a:rPr lang="en-GB" smtClean="0"/>
              <a:t>12</a:t>
            </a:fld>
            <a:endParaRPr lang="en-GB"/>
          </a:p>
        </p:txBody>
      </p:sp>
    </p:spTree>
    <p:extLst>
      <p:ext uri="{BB962C8B-B14F-4D97-AF65-F5344CB8AC3E}">
        <p14:creationId xmlns:p14="http://schemas.microsoft.com/office/powerpoint/2010/main" val="2859102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Timings: 1 minute</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Read quotes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It is important that we support prisoners to understand some of these issues when they are getting frustrated with their families for lack of contact or engagement. It is also important to remember this when families are coming into the prison – so that their emotion and behaviour is understood in the context of the stress they are often feeling. </a:t>
            </a:r>
            <a:endParaRPr lang="en-GB" dirty="0"/>
          </a:p>
        </p:txBody>
      </p:sp>
      <p:sp>
        <p:nvSpPr>
          <p:cNvPr id="4" name="Slide Number Placeholder 3"/>
          <p:cNvSpPr>
            <a:spLocks noGrp="1"/>
          </p:cNvSpPr>
          <p:nvPr>
            <p:ph type="sldNum" sz="quarter" idx="5"/>
          </p:nvPr>
        </p:nvSpPr>
        <p:spPr/>
        <p:txBody>
          <a:bodyPr/>
          <a:lstStyle/>
          <a:p>
            <a:fld id="{F5D1C9D4-A150-42BF-96AA-C2C7A3CB2C9D}" type="slidenum">
              <a:rPr lang="en-GB" smtClean="0"/>
              <a:t>13</a:t>
            </a:fld>
            <a:endParaRPr lang="en-GB"/>
          </a:p>
        </p:txBody>
      </p:sp>
    </p:spTree>
    <p:extLst>
      <p:ext uri="{BB962C8B-B14F-4D97-AF65-F5344CB8AC3E}">
        <p14:creationId xmlns:p14="http://schemas.microsoft.com/office/powerpoint/2010/main" val="1152647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Timings: 5 minutes</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Q. What percentage of men in your establishment do not receive social visits?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significant proportion of men in all establishments do not receive social visits – for a variety of reasons. When you take a minute to reflect on the benefits of maintaining family ties and the fact that HMIP will be inspecting prisons on how well prisoners are engaging with their families, it is vital that we also work with these men to ensure that they receive support to develop or maintain ties with people in the community – whether they be family members or significant others.</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Q. Which prisoners might struggle to maintain relationships with their families or significant others? (note responses on flip chart)</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Potential answers: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Care leavers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Foreign nationals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Those serving long sentences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Those who have moved a lot within the system</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Those who are placed a long way from family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Those who may have had particularly chaotic lives (</a:t>
            </a:r>
            <a:r>
              <a:rPr lang="en-GB" sz="1200" kern="1200" dirty="0" err="1" smtClean="0">
                <a:solidFill>
                  <a:schemeClr val="tx1"/>
                </a:solidFill>
                <a:effectLst/>
                <a:latin typeface="+mn-lt"/>
                <a:ea typeface="+mn-ea"/>
                <a:cs typeface="+mn-cs"/>
              </a:rPr>
              <a:t>e.g</a:t>
            </a:r>
            <a:r>
              <a:rPr lang="en-GB" sz="1200" kern="1200" dirty="0" smtClean="0">
                <a:solidFill>
                  <a:schemeClr val="tx1"/>
                </a:solidFill>
                <a:effectLst/>
                <a:latin typeface="+mn-lt"/>
                <a:ea typeface="+mn-ea"/>
                <a:cs typeface="+mn-cs"/>
              </a:rPr>
              <a:t> substance misuse) prior to custody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Those who have committed sexual or particularly violent offences </a:t>
            </a:r>
            <a:r>
              <a:rPr lang="en-GB" sz="1200" kern="1200" dirty="0" err="1" smtClean="0">
                <a:solidFill>
                  <a:schemeClr val="tx1"/>
                </a:solidFill>
                <a:effectLst/>
                <a:latin typeface="+mn-lt"/>
                <a:ea typeface="+mn-ea"/>
                <a:cs typeface="+mn-cs"/>
              </a:rPr>
              <a:t>etc</a:t>
            </a:r>
            <a:r>
              <a:rPr lang="en-GB" sz="1200" kern="1200" dirty="0" smtClean="0">
                <a:solidFill>
                  <a:schemeClr val="tx1"/>
                </a:solidFill>
                <a:effectLst/>
                <a:latin typeface="+mn-lt"/>
                <a:ea typeface="+mn-ea"/>
                <a:cs typeface="+mn-cs"/>
              </a:rPr>
              <a:t> . </a:t>
            </a:r>
          </a:p>
          <a:p>
            <a:pPr lvl="0"/>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Q. What support, services or interventions are there in place in your establishment that might help those men who do not have contact with family/significant others?</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Potential answers: </a:t>
            </a:r>
            <a:r>
              <a:rPr lang="en-GB"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Independent Prison Visitors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Mentors</a:t>
            </a:r>
          </a:p>
          <a:p>
            <a:pPr marL="171450" indent="-171450">
              <a:buFont typeface="Arial" panose="020B0604020202020204" pitchFamily="34" charset="0"/>
              <a:buChar char="•"/>
            </a:pPr>
            <a:r>
              <a:rPr lang="en-GB" sz="1200" kern="1200" dirty="0" err="1" smtClean="0">
                <a:solidFill>
                  <a:schemeClr val="tx1"/>
                </a:solidFill>
                <a:effectLst/>
                <a:latin typeface="+mn-lt"/>
                <a:ea typeface="+mn-ea"/>
                <a:cs typeface="+mn-cs"/>
              </a:rPr>
              <a:t>PenPal</a:t>
            </a:r>
            <a:r>
              <a:rPr lang="en-GB" sz="1200" kern="1200" dirty="0" smtClean="0">
                <a:solidFill>
                  <a:schemeClr val="tx1"/>
                </a:solidFill>
                <a:effectLst/>
                <a:latin typeface="+mn-lt"/>
                <a:ea typeface="+mn-ea"/>
                <a:cs typeface="+mn-cs"/>
              </a:rPr>
              <a:t> schemes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Peer support groups etc.</a:t>
            </a:r>
          </a:p>
          <a:p>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5D1C9D4-A150-42BF-96AA-C2C7A3CB2C9D}" type="slidenum">
              <a:rPr lang="en-GB" smtClean="0"/>
              <a:t>14</a:t>
            </a:fld>
            <a:endParaRPr lang="en-GB"/>
          </a:p>
        </p:txBody>
      </p:sp>
    </p:spTree>
    <p:extLst>
      <p:ext uri="{BB962C8B-B14F-4D97-AF65-F5344CB8AC3E}">
        <p14:creationId xmlns:p14="http://schemas.microsoft.com/office/powerpoint/2010/main" val="3768102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Timings: 5 minutes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One the groups who you will regularly see not attending social visits are Care Leavers. HMPPS, over recent years, has become increasingly aware of their needs and Lord Farmer’s review in 2017 identified the importance of recognising the specific needs of Care Leavers in terms of supporting them to identify and develop positive pro-social relationships with people in the community – as often relationships with family members have broken down or are unsafe.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Prison Family and Significant Other Strategies should include reference to Care Leavers and detail how the establishment is providing targeted support for them. Nationally there is a Care Leavers lead for the prison estate who oversees regional leads across the </a:t>
            </a:r>
            <a:r>
              <a:rPr lang="en-GB" sz="1200" u="sng" kern="1200" dirty="0" smtClean="0">
                <a:solidFill>
                  <a:schemeClr val="tx1"/>
                </a:solidFill>
                <a:effectLst/>
                <a:latin typeface="+mn-lt"/>
                <a:ea typeface="+mn-ea"/>
                <a:cs typeface="+mn-cs"/>
              </a:rPr>
              <a:t>country</a:t>
            </a:r>
            <a:r>
              <a:rPr lang="en-GB" sz="1200" kern="1200" dirty="0" smtClean="0">
                <a:solidFill>
                  <a:schemeClr val="tx1"/>
                </a:solidFill>
                <a:effectLst/>
                <a:latin typeface="+mn-lt"/>
                <a:ea typeface="+mn-ea"/>
                <a:cs typeface="+mn-cs"/>
              </a:rPr>
              <a:t> . Prisons are encouraged to have separate Care Leaver strategies in place. In 2018 the </a:t>
            </a:r>
            <a:r>
              <a:rPr lang="en-GB" sz="1200" kern="1200" dirty="0" err="1" smtClean="0">
                <a:solidFill>
                  <a:schemeClr val="tx1"/>
                </a:solidFill>
                <a:effectLst/>
                <a:latin typeface="+mn-lt"/>
                <a:ea typeface="+mn-ea"/>
                <a:cs typeface="+mn-cs"/>
              </a:rPr>
              <a:t>MoJ</a:t>
            </a:r>
            <a:r>
              <a:rPr lang="en-GB" sz="1200" kern="1200" dirty="0" smtClean="0">
                <a:solidFill>
                  <a:schemeClr val="tx1"/>
                </a:solidFill>
                <a:effectLst/>
                <a:latin typeface="+mn-lt"/>
                <a:ea typeface="+mn-ea"/>
                <a:cs typeface="+mn-cs"/>
              </a:rPr>
              <a:t> stated: </a:t>
            </a:r>
            <a:r>
              <a:rPr lang="en-GB" sz="1200" u="none" kern="1200" dirty="0" smtClean="0">
                <a:solidFill>
                  <a:schemeClr val="tx1"/>
                </a:solidFill>
                <a:effectLst/>
                <a:latin typeface="+mn-lt"/>
                <a:ea typeface="+mn-ea"/>
                <a:cs typeface="+mn-cs"/>
                <a:hlinkClick r:id="rId3"/>
              </a:rPr>
              <a:t>that prisons would ‘</a:t>
            </a:r>
            <a:r>
              <a:rPr lang="en-GB" sz="1200" i="1" u="none" kern="1200" dirty="0" smtClean="0">
                <a:solidFill>
                  <a:schemeClr val="tx1"/>
                </a:solidFill>
                <a:effectLst/>
                <a:latin typeface="+mn-lt"/>
                <a:ea typeface="+mn-ea"/>
                <a:cs typeface="+mn-cs"/>
                <a:hlinkClick r:id="rId3"/>
              </a:rPr>
              <a:t>provide a framework of provision and policies that together, will work to improve the life-chances of care leavers once in the community’</a:t>
            </a:r>
            <a:endParaRPr lang="en-GB" sz="1200" i="1" u="none"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pPr lvl="0"/>
            <a:r>
              <a:rPr lang="en-GB" sz="1200" b="0" kern="1200" dirty="0" smtClean="0">
                <a:solidFill>
                  <a:schemeClr val="tx1"/>
                </a:solidFill>
                <a:effectLst/>
                <a:latin typeface="+mn-lt"/>
                <a:ea typeface="+mn-ea"/>
                <a:cs typeface="+mn-cs"/>
              </a:rPr>
              <a:t>Read slide bullet points</a:t>
            </a:r>
          </a:p>
          <a:p>
            <a:pPr lvl="0"/>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See Resource: </a:t>
            </a:r>
            <a:r>
              <a:rPr lang="en-GB" sz="1200" b="1" i="1" kern="1200" dirty="0" smtClean="0">
                <a:solidFill>
                  <a:schemeClr val="tx1"/>
                </a:solidFill>
                <a:effectLst/>
                <a:latin typeface="+mn-lt"/>
                <a:ea typeface="+mn-ea"/>
                <a:cs typeface="+mn-cs"/>
              </a:rPr>
              <a:t>Supporting Your Work with Care Leavers in Custody</a:t>
            </a:r>
            <a:endParaRPr lang="en-GB" sz="1200" b="1"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5D1C9D4-A150-42BF-96AA-C2C7A3CB2C9D}" type="slidenum">
              <a:rPr lang="en-GB" smtClean="0"/>
              <a:t>15</a:t>
            </a:fld>
            <a:endParaRPr lang="en-GB"/>
          </a:p>
        </p:txBody>
      </p:sp>
    </p:spTree>
    <p:extLst>
      <p:ext uri="{BB962C8B-B14F-4D97-AF65-F5344CB8AC3E}">
        <p14:creationId xmlns:p14="http://schemas.microsoft.com/office/powerpoint/2010/main" val="1709847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Timings: 5 minutes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your packs you have a resource sheet relating to support for care leavers, and there is at least another 2 hour workshop that is probably needed on the specific needs of care leavers and how to support them! But here are a few things it can be useful to know about when you are working with a Care Leaver:</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All local authorities have a </a:t>
            </a:r>
            <a:r>
              <a:rPr lang="en-GB" sz="1200" b="1" kern="1200" dirty="0" smtClean="0">
                <a:solidFill>
                  <a:schemeClr val="tx1"/>
                </a:solidFill>
                <a:effectLst/>
                <a:latin typeface="+mn-lt"/>
                <a:ea typeface="+mn-ea"/>
                <a:cs typeface="+mn-cs"/>
              </a:rPr>
              <a:t>Local Offer for Care Leavers</a:t>
            </a:r>
            <a:r>
              <a:rPr lang="en-GB" sz="1200" kern="1200" dirty="0" smtClean="0">
                <a:solidFill>
                  <a:schemeClr val="tx1"/>
                </a:solidFill>
                <a:effectLst/>
                <a:latin typeface="+mn-lt"/>
                <a:ea typeface="+mn-ea"/>
                <a:cs typeface="+mn-cs"/>
              </a:rPr>
              <a:t> which details what support is available to them. These local offers can be looked up online on local authority website pages – some of these links are included in your resource packs.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All Care Leavers up until the age of 21 will be offered a </a:t>
            </a:r>
            <a:r>
              <a:rPr lang="en-GB" sz="1200" b="1" kern="1200" dirty="0" smtClean="0">
                <a:solidFill>
                  <a:schemeClr val="tx1"/>
                </a:solidFill>
                <a:effectLst/>
                <a:latin typeface="+mn-lt"/>
                <a:ea typeface="+mn-ea"/>
                <a:cs typeface="+mn-cs"/>
              </a:rPr>
              <a:t>Personal Advisor</a:t>
            </a:r>
            <a:r>
              <a:rPr lang="en-GB" sz="1200" kern="1200" dirty="0" smtClean="0">
                <a:solidFill>
                  <a:schemeClr val="tx1"/>
                </a:solidFill>
                <a:effectLst/>
                <a:latin typeface="+mn-lt"/>
                <a:ea typeface="+mn-ea"/>
                <a:cs typeface="+mn-cs"/>
              </a:rPr>
              <a:t> (PA) and after the age of 21 Care Leavers can request a personal advisor until they are 25. These are individuals who support young adults to prepare for living independently – providing emotional, practical and financial support and guidance as well as a vital link to the outside world. If a Care Leaver is actively engaged with their PA support, then a PA should visit the prison within 10 days of entering custody and then provide regular visits. The HMPPS Care Leavers lead suggests that these visits should be social visits rather than legal visits as for many care leavers this might be the only social visit they receive.</a:t>
            </a: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Pathway Plans</a:t>
            </a:r>
            <a:r>
              <a:rPr lang="en-GB" sz="1200" kern="1200" dirty="0" smtClean="0">
                <a:solidFill>
                  <a:schemeClr val="tx1"/>
                </a:solidFill>
                <a:effectLst/>
                <a:latin typeface="+mn-lt"/>
                <a:ea typeface="+mn-ea"/>
                <a:cs typeface="+mn-cs"/>
              </a:rPr>
              <a:t> are developed for a Care Leaver as they are leaving care and identify the support required to enable the young person to live independently and achieve positive outcomes. They are completed by Personal Advisors in the community and should be reviewed regularly. They cover very similar areas to a prisoners’ resettlement plan so it would make sense that they inform one another.</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Many local authorities send Care Leavers </a:t>
            </a:r>
            <a:r>
              <a:rPr lang="en-GB" sz="1200" b="1" kern="1200" dirty="0" smtClean="0">
                <a:solidFill>
                  <a:schemeClr val="tx1"/>
                </a:solidFill>
                <a:effectLst/>
                <a:latin typeface="+mn-lt"/>
                <a:ea typeface="+mn-ea"/>
                <a:cs typeface="+mn-cs"/>
              </a:rPr>
              <a:t>birthday cards and money</a:t>
            </a:r>
            <a:r>
              <a:rPr lang="en-GB" sz="1200" kern="1200" dirty="0" smtClean="0">
                <a:solidFill>
                  <a:schemeClr val="tx1"/>
                </a:solidFill>
                <a:effectLst/>
                <a:latin typeface="+mn-lt"/>
                <a:ea typeface="+mn-ea"/>
                <a:cs typeface="+mn-cs"/>
              </a:rPr>
              <a:t> on their birthdays – this could be the only mail that Care Leavers receive in custody so it is important that prisons liaise with Personal Advisors to ensure this continues to happen while they are in prison.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Some Care Leavers may also be eligible for </a:t>
            </a:r>
            <a:r>
              <a:rPr lang="en-GB" sz="1200" b="1" kern="1200" dirty="0" smtClean="0">
                <a:solidFill>
                  <a:schemeClr val="tx1"/>
                </a:solidFill>
                <a:effectLst/>
                <a:latin typeface="+mn-lt"/>
                <a:ea typeface="+mn-ea"/>
                <a:cs typeface="+mn-cs"/>
              </a:rPr>
              <a:t>education bursaries</a:t>
            </a:r>
            <a:r>
              <a:rPr lang="en-GB" sz="1200" kern="1200" dirty="0" smtClean="0">
                <a:solidFill>
                  <a:schemeClr val="tx1"/>
                </a:solidFill>
                <a:effectLst/>
                <a:latin typeface="+mn-lt"/>
                <a:ea typeface="+mn-ea"/>
                <a:cs typeface="+mn-cs"/>
              </a:rPr>
              <a:t> on leaving custody.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In addition, there are a number of </a:t>
            </a:r>
            <a:r>
              <a:rPr lang="en-GB" sz="1200" b="1" kern="1200" dirty="0" smtClean="0">
                <a:solidFill>
                  <a:schemeClr val="tx1"/>
                </a:solidFill>
                <a:effectLst/>
                <a:latin typeface="+mn-lt"/>
                <a:ea typeface="+mn-ea"/>
                <a:cs typeface="+mn-cs"/>
              </a:rPr>
              <a:t>voluntary sector agencies or local authority initiatives which are available to Care Leavers</a:t>
            </a:r>
            <a:r>
              <a:rPr lang="en-GB" sz="1200" kern="1200" dirty="0" smtClean="0">
                <a:solidFill>
                  <a:schemeClr val="tx1"/>
                </a:solidFill>
                <a:effectLst/>
                <a:latin typeface="+mn-lt"/>
                <a:ea typeface="+mn-ea"/>
                <a:cs typeface="+mn-cs"/>
              </a:rPr>
              <a:t> – Personal Advisors should help to ensure Care Leavers are aware of these as well as resettlement teams so that they can access support on release.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F5D1C9D4-A150-42BF-96AA-C2C7A3CB2C9D}" type="slidenum">
              <a:rPr lang="en-GB" smtClean="0"/>
              <a:t>16</a:t>
            </a:fld>
            <a:endParaRPr lang="en-GB"/>
          </a:p>
        </p:txBody>
      </p:sp>
    </p:spTree>
    <p:extLst>
      <p:ext uri="{BB962C8B-B14F-4D97-AF65-F5344CB8AC3E}">
        <p14:creationId xmlns:p14="http://schemas.microsoft.com/office/powerpoint/2010/main" val="257638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Timings: 5 minutes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As I am sure everyone would do before supporting a prisoner to engage with their family or before opening discussions about why they have not received visits, for example – relevant checks should be made on NOMIS and with OMU to understand any public protection concerns or any ongoing or historical issues that have been noted on the system. This should not prevent conversations from happening regarding family – but rather inform them.</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Whether there are Public Protection concerns or not – it is, of course, important to remember that all cases are unique. For example, two prisoners convicted of sexual offences may have very different restrictions on their access to their children.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For prisoners who do have restricted access to their family, they may still need support to speak about their family ties.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Who is aware of the process for supporting prisoners to apply for access to family members or their children? How does it work in your establishment?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Important to remember that not all Vulnerable Prisoners will be exempt from family or play visits – and worth speaking to your visits provider about what is available.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And finally - child safeguarding concerns. Where might you observe a child safeguarding concern in your work? (letters/phone calls/visits) Would you know how to respond? Make sure you are aware of your child safeguarding policy and practice.</a:t>
            </a:r>
          </a:p>
          <a:p>
            <a:endParaRPr lang="en-GB" dirty="0"/>
          </a:p>
        </p:txBody>
      </p:sp>
      <p:sp>
        <p:nvSpPr>
          <p:cNvPr id="4" name="Slide Number Placeholder 3"/>
          <p:cNvSpPr>
            <a:spLocks noGrp="1"/>
          </p:cNvSpPr>
          <p:nvPr>
            <p:ph type="sldNum" sz="quarter" idx="10"/>
          </p:nvPr>
        </p:nvSpPr>
        <p:spPr/>
        <p:txBody>
          <a:bodyPr/>
          <a:lstStyle/>
          <a:p>
            <a:fld id="{F5D1C9D4-A150-42BF-96AA-C2C7A3CB2C9D}" type="slidenum">
              <a:rPr lang="en-GB" smtClean="0"/>
              <a:t>17</a:t>
            </a:fld>
            <a:endParaRPr lang="en-GB"/>
          </a:p>
        </p:txBody>
      </p:sp>
    </p:spTree>
    <p:extLst>
      <p:ext uri="{BB962C8B-B14F-4D97-AF65-F5344CB8AC3E}">
        <p14:creationId xmlns:p14="http://schemas.microsoft.com/office/powerpoint/2010/main" val="3055246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Timing: 10 minutes</a:t>
            </a:r>
          </a:p>
          <a:p>
            <a:endParaRPr lang="en-GB" sz="1200" kern="1200" dirty="0" smtClean="0">
              <a:solidFill>
                <a:schemeClr val="tx1"/>
              </a:solidFill>
              <a:effectLst/>
              <a:latin typeface="+mn-lt"/>
              <a:ea typeface="+mn-ea"/>
              <a:cs typeface="+mn-cs"/>
            </a:endParaRPr>
          </a:p>
          <a:p>
            <a:r>
              <a:rPr lang="en-GB" sz="1200" b="1" u="sng" kern="1200" dirty="0" smtClean="0">
                <a:solidFill>
                  <a:schemeClr val="tx1"/>
                </a:solidFill>
                <a:effectLst/>
                <a:latin typeface="+mn-lt"/>
                <a:ea typeface="+mn-ea"/>
                <a:cs typeface="+mn-cs"/>
              </a:rPr>
              <a:t>Small Groups activity</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Split the room up into 4 small groups (if group needs mixing at this point give people numbers 1-3 and ask them to move into their groups).</a:t>
            </a:r>
          </a:p>
          <a:p>
            <a:pPr lvl="0"/>
            <a:r>
              <a:rPr lang="en-GB" sz="1200" kern="1200" dirty="0" smtClean="0">
                <a:solidFill>
                  <a:schemeClr val="tx1"/>
                </a:solidFill>
                <a:effectLst/>
                <a:latin typeface="+mn-lt"/>
                <a:ea typeface="+mn-ea"/>
                <a:cs typeface="+mn-cs"/>
              </a:rPr>
              <a:t>Each group given piece of flip chart paper and </a:t>
            </a:r>
            <a:r>
              <a:rPr lang="en-GB" sz="1200" b="1" kern="1200" dirty="0" smtClean="0">
                <a:solidFill>
                  <a:schemeClr val="tx1"/>
                </a:solidFill>
                <a:effectLst/>
                <a:latin typeface="+mn-lt"/>
                <a:ea typeface="+mn-ea"/>
                <a:cs typeface="+mn-cs"/>
              </a:rPr>
              <a:t>5 minutes</a:t>
            </a:r>
            <a:r>
              <a:rPr lang="en-GB" sz="1200" kern="1200" dirty="0" smtClean="0">
                <a:solidFill>
                  <a:schemeClr val="tx1"/>
                </a:solidFill>
                <a:effectLst/>
                <a:latin typeface="+mn-lt"/>
                <a:ea typeface="+mn-ea"/>
                <a:cs typeface="+mn-cs"/>
              </a:rPr>
              <a:t> to think of how families might be able to be engaged at one of the stages in a prison sentence: induction, during sentence, resettlement or release.</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10 minutes feedback </a:t>
            </a:r>
            <a:r>
              <a:rPr lang="en-GB" sz="1200" kern="1200" dirty="0" smtClean="0">
                <a:solidFill>
                  <a:schemeClr val="tx1"/>
                </a:solidFill>
                <a:effectLst/>
                <a:latin typeface="+mn-lt"/>
                <a:ea typeface="+mn-ea"/>
                <a:cs typeface="+mn-cs"/>
              </a:rPr>
              <a:t>– read out suggestions on slide and then ask groups to add to them if they had additional suggestions.</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See Resource: </a:t>
            </a:r>
            <a:r>
              <a:rPr lang="en-GB" sz="1200" i="1" kern="1200" dirty="0" smtClean="0">
                <a:solidFill>
                  <a:schemeClr val="tx1"/>
                </a:solidFill>
                <a:effectLst/>
                <a:latin typeface="+mn-lt"/>
                <a:ea typeface="+mn-ea"/>
                <a:cs typeface="+mn-cs"/>
              </a:rPr>
              <a:t>Family Induction Booklet</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5D1C9D4-A150-42BF-96AA-C2C7A3CB2C9D}" type="slidenum">
              <a:rPr lang="en-GB" smtClean="0"/>
              <a:t>18</a:t>
            </a:fld>
            <a:endParaRPr lang="en-GB"/>
          </a:p>
        </p:txBody>
      </p:sp>
    </p:spTree>
    <p:extLst>
      <p:ext uri="{BB962C8B-B14F-4D97-AF65-F5344CB8AC3E}">
        <p14:creationId xmlns:p14="http://schemas.microsoft.com/office/powerpoint/2010/main" val="512864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Timings: 5 minutes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Sometimes launching into conversations about family can be difficult, or can just happen when you least expect it.  Here are a few suggestions as to the types of questions that, when routinely asked, can help you to help prisoners to ‘Think Family’: read slide.</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Q. Are there any other questions that you have used which you think are helpful for others to know?</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See Resource:</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Think Family Checklist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5D1C9D4-A150-42BF-96AA-C2C7A3CB2C9D}" type="slidenum">
              <a:rPr lang="en-GB" smtClean="0"/>
              <a:t>19</a:t>
            </a:fld>
            <a:endParaRPr lang="en-GB"/>
          </a:p>
        </p:txBody>
      </p:sp>
    </p:spTree>
    <p:extLst>
      <p:ext uri="{BB962C8B-B14F-4D97-AF65-F5344CB8AC3E}">
        <p14:creationId xmlns:p14="http://schemas.microsoft.com/office/powerpoint/2010/main" val="83377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Timing: 5 minutes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This is a very full 2 hour workshop which we hope will be an opportunity for discussion and sharing of practice as much as anything else – so please ask questions, share ideas and talk about your own experiences. We are not going to use anything like role plays, but there are a number of exercises that will require you to work in groups.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It is important then that we respect one another’s views and experiences so that people feel able to share and can we ask that any cases shared within this room are kept within this room. There will be some people in this room for whom a Think Family approach is fully embedded in the way they work while others have less experience – so it is an opportunity for us to listen and learn from one another.</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workshops aims to… (read slide)</a:t>
            </a:r>
          </a:p>
        </p:txBody>
      </p:sp>
      <p:sp>
        <p:nvSpPr>
          <p:cNvPr id="4" name="Slide Number Placeholder 3"/>
          <p:cNvSpPr>
            <a:spLocks noGrp="1"/>
          </p:cNvSpPr>
          <p:nvPr>
            <p:ph type="sldNum" sz="quarter" idx="5"/>
          </p:nvPr>
        </p:nvSpPr>
        <p:spPr/>
        <p:txBody>
          <a:bodyPr/>
          <a:lstStyle/>
          <a:p>
            <a:fld id="{F5D1C9D4-A150-42BF-96AA-C2C7A3CB2C9D}" type="slidenum">
              <a:rPr lang="en-GB" smtClean="0"/>
              <a:t>2</a:t>
            </a:fld>
            <a:endParaRPr lang="en-GB"/>
          </a:p>
        </p:txBody>
      </p:sp>
    </p:spTree>
    <p:extLst>
      <p:ext uri="{BB962C8B-B14F-4D97-AF65-F5344CB8AC3E}">
        <p14:creationId xmlns:p14="http://schemas.microsoft.com/office/powerpoint/2010/main" val="2897618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Timing: 5 minutes</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Slide to be amended to reflect policy and practice in your establishment.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There is a lot going on in terms of trying to engage families more in the establishment – and it is important that everyone is aware of it so that we can support prisoners effectively.</a:t>
            </a:r>
          </a:p>
          <a:p>
            <a:r>
              <a:rPr lang="en-GB" sz="1200" kern="1200" dirty="0" smtClean="0">
                <a:solidFill>
                  <a:schemeClr val="tx1"/>
                </a:solidFill>
                <a:effectLst/>
                <a:latin typeface="+mn-lt"/>
                <a:ea typeface="+mn-ea"/>
                <a:cs typeface="+mn-cs"/>
              </a:rPr>
              <a:t>Some of the things you may or may not be aware of are: </a:t>
            </a:r>
            <a:r>
              <a:rPr lang="en-GB" sz="1200" b="1" kern="1200" dirty="0" smtClean="0">
                <a:solidFill>
                  <a:schemeClr val="tx1"/>
                </a:solidFill>
                <a:effectLst/>
                <a:latin typeface="+mn-lt"/>
                <a:ea typeface="+mn-ea"/>
                <a:cs typeface="+mn-cs"/>
              </a:rPr>
              <a:t>read slide.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Is there anything else that you are aware of that you think it would be helpful for other people in the room to know about?</a:t>
            </a:r>
          </a:p>
          <a:p>
            <a:endParaRPr lang="en-GB" dirty="0"/>
          </a:p>
        </p:txBody>
      </p:sp>
      <p:sp>
        <p:nvSpPr>
          <p:cNvPr id="4" name="Slide Number Placeholder 3"/>
          <p:cNvSpPr>
            <a:spLocks noGrp="1"/>
          </p:cNvSpPr>
          <p:nvPr>
            <p:ph type="sldNum" sz="quarter" idx="10"/>
          </p:nvPr>
        </p:nvSpPr>
        <p:spPr/>
        <p:txBody>
          <a:bodyPr/>
          <a:lstStyle/>
          <a:p>
            <a:fld id="{F5D1C9D4-A150-42BF-96AA-C2C7A3CB2C9D}" type="slidenum">
              <a:rPr lang="en-GB" smtClean="0"/>
              <a:t>20</a:t>
            </a:fld>
            <a:endParaRPr lang="en-GB"/>
          </a:p>
        </p:txBody>
      </p:sp>
    </p:spTree>
    <p:extLst>
      <p:ext uri="{BB962C8B-B14F-4D97-AF65-F5344CB8AC3E}">
        <p14:creationId xmlns:p14="http://schemas.microsoft.com/office/powerpoint/2010/main" val="717262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Timing: 10 minutes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And finally, we would like to just go around the room and just ask each of you </a:t>
            </a:r>
            <a:r>
              <a:rPr lang="en-GB" sz="1200" b="1" kern="1200" dirty="0" smtClean="0">
                <a:solidFill>
                  <a:schemeClr val="tx1"/>
                </a:solidFill>
                <a:effectLst/>
                <a:latin typeface="+mn-lt"/>
                <a:ea typeface="+mn-ea"/>
                <a:cs typeface="+mn-cs"/>
              </a:rPr>
              <a:t>what you are going to take from today which will help to ensure a Think Family approach in your practice or the work of your team or department?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Thank you everyone for coming along to the workshop and participating/sharing your thoughts. Please could you just </a:t>
            </a:r>
            <a:r>
              <a:rPr lang="en-GB" sz="1200" b="1" kern="1200" dirty="0" smtClean="0">
                <a:solidFill>
                  <a:schemeClr val="tx1"/>
                </a:solidFill>
                <a:effectLst/>
                <a:latin typeface="+mn-lt"/>
                <a:ea typeface="+mn-ea"/>
                <a:cs typeface="+mn-cs"/>
              </a:rPr>
              <a:t>take a couple of moments now to complete your evaluation forms</a:t>
            </a:r>
            <a:r>
              <a:rPr lang="en-GB" sz="1200" kern="1200" dirty="0" smtClean="0">
                <a:solidFill>
                  <a:schemeClr val="tx1"/>
                </a:solidFill>
                <a:effectLst/>
                <a:latin typeface="+mn-lt"/>
                <a:ea typeface="+mn-ea"/>
                <a:cs typeface="+mn-cs"/>
              </a:rPr>
              <a:t> so that we can adapt the workshop if we need to next time we deliver it.</a:t>
            </a:r>
          </a:p>
          <a:p>
            <a:endParaRPr lang="en-GB" dirty="0"/>
          </a:p>
        </p:txBody>
      </p:sp>
      <p:sp>
        <p:nvSpPr>
          <p:cNvPr id="4" name="Slide Number Placeholder 3"/>
          <p:cNvSpPr>
            <a:spLocks noGrp="1"/>
          </p:cNvSpPr>
          <p:nvPr>
            <p:ph type="sldNum" sz="quarter" idx="5"/>
          </p:nvPr>
        </p:nvSpPr>
        <p:spPr/>
        <p:txBody>
          <a:bodyPr/>
          <a:lstStyle/>
          <a:p>
            <a:fld id="{F5D1C9D4-A150-42BF-96AA-C2C7A3CB2C9D}" type="slidenum">
              <a:rPr lang="en-GB" smtClean="0"/>
              <a:t>21</a:t>
            </a:fld>
            <a:endParaRPr lang="en-GB"/>
          </a:p>
        </p:txBody>
      </p:sp>
    </p:spTree>
    <p:extLst>
      <p:ext uri="{BB962C8B-B14F-4D97-AF65-F5344CB8AC3E}">
        <p14:creationId xmlns:p14="http://schemas.microsoft.com/office/powerpoint/2010/main" val="2566145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Timing: 10 minutes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Before we get started we are going to do a brief exercise just to get us all thinking.</a:t>
            </a:r>
          </a:p>
          <a:p>
            <a:r>
              <a:rPr lang="en-GB" sz="1200" kern="1200" dirty="0" smtClean="0">
                <a:solidFill>
                  <a:schemeClr val="tx1"/>
                </a:solidFill>
                <a:effectLst/>
                <a:latin typeface="+mn-lt"/>
                <a:ea typeface="+mn-ea"/>
                <a:cs typeface="+mn-cs"/>
              </a:rPr>
              <a:t> </a:t>
            </a:r>
          </a:p>
          <a:p>
            <a:r>
              <a:rPr lang="en-GB" sz="1200" b="1" u="sng" kern="1200" dirty="0" smtClean="0">
                <a:solidFill>
                  <a:schemeClr val="tx1"/>
                </a:solidFill>
                <a:effectLst/>
                <a:latin typeface="+mn-lt"/>
                <a:ea typeface="+mn-ea"/>
                <a:cs typeface="+mn-cs"/>
              </a:rPr>
              <a:t>Group activity</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To whole group:</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 would like you all to write the name of someone in your life – whether it is a friend, family member or colleague, who plays an important role in your life – you don’t have to show it to anyone else. Please fold your piece of paper up in front of you.</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Please raise your hand if any of the following statements is true for you:</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I have driven over the speed limit in a 30 mph zone.</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I have downloaded a film from the internet to avoid paying for it.</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I know I have paid less than I should have for my groceries when I have used a self-check out in a supermarket.</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I drank alcohol before I was 18</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majority of people (if not all) have broken the law in this room – the majority of us will not have been caught. Imagine if your actions had had graver consequences. Imagine if you had been driving 35 mph when a child stepped into the road. Now imagine if, because of your actions, you could no longer have a relationship with the person whose name you wrote on that piece of paper. How would that make you feel? What impact would that have on you?</a:t>
            </a:r>
          </a:p>
        </p:txBody>
      </p:sp>
      <p:sp>
        <p:nvSpPr>
          <p:cNvPr id="4" name="Slide Number Placeholder 3"/>
          <p:cNvSpPr>
            <a:spLocks noGrp="1"/>
          </p:cNvSpPr>
          <p:nvPr>
            <p:ph type="sldNum" sz="quarter" idx="5"/>
          </p:nvPr>
        </p:nvSpPr>
        <p:spPr/>
        <p:txBody>
          <a:bodyPr/>
          <a:lstStyle/>
          <a:p>
            <a:fld id="{F5D1C9D4-A150-42BF-96AA-C2C7A3CB2C9D}" type="slidenum">
              <a:rPr lang="en-GB" smtClean="0"/>
              <a:t>3</a:t>
            </a:fld>
            <a:endParaRPr lang="en-GB"/>
          </a:p>
        </p:txBody>
      </p:sp>
    </p:spTree>
    <p:extLst>
      <p:ext uri="{BB962C8B-B14F-4D97-AF65-F5344CB8AC3E}">
        <p14:creationId xmlns:p14="http://schemas.microsoft.com/office/powerpoint/2010/main" val="1308604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Timing: 5 minutes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Before we go any further it is important that we consider what we mean by the term ‘family’ or significant other’.</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Q. To whole group: </a:t>
            </a:r>
            <a:r>
              <a:rPr lang="en-GB" sz="1200" b="1" i="1" kern="1200" dirty="0" smtClean="0">
                <a:solidFill>
                  <a:schemeClr val="tx1"/>
                </a:solidFill>
                <a:effectLst/>
                <a:latin typeface="+mn-lt"/>
                <a:ea typeface="+mn-ea"/>
                <a:cs typeface="+mn-cs"/>
              </a:rPr>
              <a:t>what do we mean by family or significant other?	</a:t>
            </a:r>
            <a:r>
              <a:rPr lang="en-GB" sz="1200" kern="1200" dirty="0" smtClean="0">
                <a:solidFill>
                  <a:schemeClr val="tx1"/>
                </a:solidFill>
                <a:effectLst/>
                <a:latin typeface="+mn-lt"/>
                <a:ea typeface="+mn-ea"/>
                <a:cs typeface="+mn-cs"/>
              </a:rPr>
              <a:t>(note on flip chart)</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Partner</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Children</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Parents</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Siblings</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Extended family</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Close friends/peer group</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Co-parent (may no longer be in a relationship with)</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Personal advisor or social worker (if a Care Leaver)</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Mentor/pen-pal</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It’s important that when we are working with prisoners that we remember that family or significant other can mean something different for everyone – and where as for one prisoner it may mean their wife and children, for another it may be the neighbour they have lived next door to for their whole life or their social worker who they have a better relationship than anyone in their family. </a:t>
            </a:r>
          </a:p>
          <a:p>
            <a:endParaRPr lang="en-GB" dirty="0"/>
          </a:p>
        </p:txBody>
      </p:sp>
      <p:sp>
        <p:nvSpPr>
          <p:cNvPr id="4" name="Slide Number Placeholder 3"/>
          <p:cNvSpPr>
            <a:spLocks noGrp="1"/>
          </p:cNvSpPr>
          <p:nvPr>
            <p:ph type="sldNum" sz="quarter" idx="10"/>
          </p:nvPr>
        </p:nvSpPr>
        <p:spPr/>
        <p:txBody>
          <a:bodyPr/>
          <a:lstStyle/>
          <a:p>
            <a:fld id="{F5D1C9D4-A150-42BF-96AA-C2C7A3CB2C9D}" type="slidenum">
              <a:rPr lang="en-GB" smtClean="0"/>
              <a:t>4</a:t>
            </a:fld>
            <a:endParaRPr lang="en-GB"/>
          </a:p>
        </p:txBody>
      </p:sp>
    </p:spTree>
    <p:extLst>
      <p:ext uri="{BB962C8B-B14F-4D97-AF65-F5344CB8AC3E}">
        <p14:creationId xmlns:p14="http://schemas.microsoft.com/office/powerpoint/2010/main" val="3145670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Timing: 5 minutes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Supporting prisoners to maintain family ties is not new – it is something we have known for a long time can support rehabilitation and reduce the chances of reoffending. In fact research has suggested that those prisoners who receive regular visits from their family are 39% less likely to reoffend.</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However, in recent years – particularly since 2017, there has been an increased emphasis by HMPPS and </a:t>
            </a:r>
            <a:r>
              <a:rPr lang="en-GB" sz="1200" kern="1200" dirty="0" err="1" smtClean="0">
                <a:solidFill>
                  <a:schemeClr val="tx1"/>
                </a:solidFill>
                <a:effectLst/>
                <a:latin typeface="+mn-lt"/>
                <a:ea typeface="+mn-ea"/>
                <a:cs typeface="+mn-cs"/>
              </a:rPr>
              <a:t>MoJ</a:t>
            </a:r>
            <a:r>
              <a:rPr lang="en-GB" sz="1200" kern="1200" dirty="0" smtClean="0">
                <a:solidFill>
                  <a:schemeClr val="tx1"/>
                </a:solidFill>
                <a:effectLst/>
                <a:latin typeface="+mn-lt"/>
                <a:ea typeface="+mn-ea"/>
                <a:cs typeface="+mn-cs"/>
              </a:rPr>
              <a:t> to focus on supporting prisoners to develop and maintain relationships with family members and this has been supported by a number of new pieces of research, guidance and legislation. It is now very clearly a mandated part of prison service delivery that HMIP expect to see and inspect on their visits.</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Click through pieces of legislation/guidance: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Prison rules (1999) – read quote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Farmer review (2017) – read quote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Delivering effective family practice (2018) – on the back of the Farmer review… read quote. At the same time prisons were asked to develop their own Family and Significant Other Strategies to outline how they are supporting family ties across their establishment.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Strengthening Family Ties Policy framework (2019) – read quote. This was accompanied by a Shadow Self-Assessment Tool that prisons are now mandated to complete to assess how far their family approach is embedded across the prison and how far their strategy has had an impact.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Article 9 – read quote. It is important to think of our responsibilities from the families’ side as well – and every child has the right to maintain contact with their parent if it is in their best interests and we should be supporting this to happen.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And finally HMIP expectations is inspecting prisons against: read quote</a:t>
            </a:r>
          </a:p>
          <a:p>
            <a:endParaRPr lang="en-GB" dirty="0"/>
          </a:p>
        </p:txBody>
      </p:sp>
      <p:sp>
        <p:nvSpPr>
          <p:cNvPr id="4" name="Slide Number Placeholder 3"/>
          <p:cNvSpPr>
            <a:spLocks noGrp="1"/>
          </p:cNvSpPr>
          <p:nvPr>
            <p:ph type="sldNum" sz="quarter" idx="10"/>
          </p:nvPr>
        </p:nvSpPr>
        <p:spPr/>
        <p:txBody>
          <a:bodyPr/>
          <a:lstStyle/>
          <a:p>
            <a:fld id="{F5D1C9D4-A150-42BF-96AA-C2C7A3CB2C9D}" type="slidenum">
              <a:rPr lang="en-GB" smtClean="0"/>
              <a:t>5</a:t>
            </a:fld>
            <a:endParaRPr lang="en-GB"/>
          </a:p>
        </p:txBody>
      </p:sp>
    </p:spTree>
    <p:extLst>
      <p:ext uri="{BB962C8B-B14F-4D97-AF65-F5344CB8AC3E}">
        <p14:creationId xmlns:p14="http://schemas.microsoft.com/office/powerpoint/2010/main" val="2952249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Timing: 2 minutes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is very easy to say, that maintaining family ties is just something you have to do – but this is not to take away or fail to acknowledge that it can sometimes be very difficult. We could probably spend the next hour talking about the challenges associated with supporting prisoners to maintain family ties: </a:t>
            </a:r>
          </a:p>
          <a:p>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It takes time – we don’t always have the resources, staff or time to think about the family outside of the prison walls or have the conversations that might encourage a prisoner to open up and talk about family or the time to think about how to bring a family into an ACCT review or resettlement planning session,.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Families and relationships are complex – often asking about family feels like you are taking the lid off a can of worms and families are very rarely two adults and 2.4 children!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On top of these complexities, issues around Public Protection and safeguarding can make family work challenging – for staff but also the prisoners and families involved.</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And linked to that confidentiality – often families may want to be more involved than the prisoner wants them to be, often there are a number of agencies involved who may not be able to share all the information you need to understand the complexities of that families’ needs.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But the benefits do, in the majority of cases, outweigh the challenges…</a:t>
            </a:r>
          </a:p>
          <a:p>
            <a:endParaRPr lang="en-GB" dirty="0"/>
          </a:p>
        </p:txBody>
      </p:sp>
      <p:sp>
        <p:nvSpPr>
          <p:cNvPr id="4" name="Slide Number Placeholder 3"/>
          <p:cNvSpPr>
            <a:spLocks noGrp="1"/>
          </p:cNvSpPr>
          <p:nvPr>
            <p:ph type="sldNum" sz="quarter" idx="10"/>
          </p:nvPr>
        </p:nvSpPr>
        <p:spPr/>
        <p:txBody>
          <a:bodyPr/>
          <a:lstStyle/>
          <a:p>
            <a:fld id="{F5D1C9D4-A150-42BF-96AA-C2C7A3CB2C9D}" type="slidenum">
              <a:rPr lang="en-GB" smtClean="0"/>
              <a:t>6</a:t>
            </a:fld>
            <a:endParaRPr lang="en-GB"/>
          </a:p>
        </p:txBody>
      </p:sp>
    </p:spTree>
    <p:extLst>
      <p:ext uri="{BB962C8B-B14F-4D97-AF65-F5344CB8AC3E}">
        <p14:creationId xmlns:p14="http://schemas.microsoft.com/office/powerpoint/2010/main" val="103561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Timing: 15 minutes</a:t>
            </a:r>
          </a:p>
          <a:p>
            <a:endParaRPr lang="en-GB" sz="1200" kern="1200" dirty="0" smtClean="0">
              <a:solidFill>
                <a:schemeClr val="tx1"/>
              </a:solidFill>
              <a:effectLst/>
              <a:latin typeface="+mn-lt"/>
              <a:ea typeface="+mn-ea"/>
              <a:cs typeface="+mn-cs"/>
            </a:endParaRPr>
          </a:p>
          <a:p>
            <a:r>
              <a:rPr lang="en-GB" sz="1200" b="1" u="sng" kern="1200" dirty="0" smtClean="0">
                <a:solidFill>
                  <a:schemeClr val="tx1"/>
                </a:solidFill>
                <a:effectLst/>
                <a:latin typeface="+mn-lt"/>
                <a:ea typeface="+mn-ea"/>
                <a:cs typeface="+mn-cs"/>
              </a:rPr>
              <a:t>Small Group activity</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Split the room up into 3 small groups (if the group needs mixing at this point give people numbers 1-3 and ask them to move into their groups).</a:t>
            </a:r>
          </a:p>
          <a:p>
            <a:pPr lvl="0"/>
            <a:r>
              <a:rPr lang="en-GB" sz="1200" kern="1200" dirty="0" smtClean="0">
                <a:solidFill>
                  <a:schemeClr val="tx1"/>
                </a:solidFill>
                <a:effectLst/>
                <a:latin typeface="+mn-lt"/>
                <a:ea typeface="+mn-ea"/>
                <a:cs typeface="+mn-cs"/>
              </a:rPr>
              <a:t>Each group given piece of flip chart paper and </a:t>
            </a:r>
            <a:r>
              <a:rPr lang="en-GB" sz="1200" b="1" kern="1200" dirty="0" smtClean="0">
                <a:solidFill>
                  <a:schemeClr val="tx1"/>
                </a:solidFill>
                <a:effectLst/>
                <a:latin typeface="+mn-lt"/>
                <a:ea typeface="+mn-ea"/>
                <a:cs typeface="+mn-cs"/>
              </a:rPr>
              <a:t>5 minutes</a:t>
            </a:r>
            <a:r>
              <a:rPr lang="en-GB" sz="1200" kern="1200" dirty="0" smtClean="0">
                <a:solidFill>
                  <a:schemeClr val="tx1"/>
                </a:solidFill>
                <a:effectLst/>
                <a:latin typeface="+mn-lt"/>
                <a:ea typeface="+mn-ea"/>
                <a:cs typeface="+mn-cs"/>
              </a:rPr>
              <a:t> to think of the benefits of maintaining family ties for one of the 3 groups:</a:t>
            </a:r>
          </a:p>
          <a:p>
            <a:pPr marL="228600" lvl="0" indent="-228600">
              <a:buFont typeface="+mj-lt"/>
              <a:buAutoNum type="arabicPeriod"/>
            </a:pPr>
            <a:r>
              <a:rPr lang="en-GB" sz="1200" kern="1200" dirty="0" smtClean="0">
                <a:solidFill>
                  <a:schemeClr val="tx1"/>
                </a:solidFill>
                <a:effectLst/>
                <a:latin typeface="+mn-lt"/>
                <a:ea typeface="+mn-ea"/>
                <a:cs typeface="+mn-cs"/>
              </a:rPr>
              <a:t>Prisoners</a:t>
            </a:r>
          </a:p>
          <a:p>
            <a:pPr marL="228600" lvl="0" indent="-228600">
              <a:buFont typeface="+mj-lt"/>
              <a:buAutoNum type="arabicPeriod"/>
            </a:pPr>
            <a:r>
              <a:rPr lang="en-GB" sz="1200" kern="1200" dirty="0" smtClean="0">
                <a:solidFill>
                  <a:schemeClr val="tx1"/>
                </a:solidFill>
                <a:effectLst/>
                <a:latin typeface="+mn-lt"/>
                <a:ea typeface="+mn-ea"/>
                <a:cs typeface="+mn-cs"/>
              </a:rPr>
              <a:t>Prisons</a:t>
            </a:r>
          </a:p>
          <a:p>
            <a:pPr marL="228600" lvl="0" indent="-228600">
              <a:buFont typeface="+mj-lt"/>
              <a:buAutoNum type="arabicPeriod"/>
            </a:pPr>
            <a:r>
              <a:rPr lang="en-GB" sz="1200" kern="1200" dirty="0" smtClean="0">
                <a:solidFill>
                  <a:schemeClr val="tx1"/>
                </a:solidFill>
                <a:effectLst/>
                <a:latin typeface="+mn-lt"/>
                <a:ea typeface="+mn-ea"/>
                <a:cs typeface="+mn-cs"/>
              </a:rPr>
              <a:t>Families</a:t>
            </a:r>
          </a:p>
          <a:p>
            <a:pPr marL="0" lvl="0" indent="0">
              <a:buFont typeface="+mj-lt"/>
              <a:buNone/>
            </a:pP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10 minutes feedback – suggested answers:</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For prisoners?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Reduced rate of reoffending</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Motivation (to engage in programmes, behave, improve IEP status)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Vital contact with outside world (less likely to become institutionalised)</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Emotional, practical and financial support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Families demonstrate impact of crime on loved ones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Families often provide accommodation upon release which can support healthcare and employment.</a:t>
            </a:r>
            <a:r>
              <a:rPr lang="en-GB" sz="1200" b="1" kern="1200" dirty="0" smtClean="0">
                <a:solidFill>
                  <a:schemeClr val="tx1"/>
                </a:solidFill>
                <a:effectLst/>
                <a:latin typeface="+mn-lt"/>
                <a:ea typeface="+mn-ea"/>
                <a:cs typeface="+mn-cs"/>
              </a:rPr>
              <a:t> </a:t>
            </a:r>
          </a:p>
          <a:p>
            <a:pPr marL="0" lvl="0" indent="0">
              <a:buFont typeface="Arial" panose="020B0604020202020204" pitchFamily="34" charset="0"/>
              <a:buNone/>
            </a:pP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Prisons?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Families will often know the prisoner far better than prison staff – therefore they are more likely to know if he is struggling and can inform the prison (if they are confident the prison will listen and respond)</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Families can be used as a motivating incentive for prisoners – e.g. family visits on ISFL Wings. Substance Misuse Service teams have spoken about how it is often the voice of mother or a Grandparent who can make the difference in encouraging a prisoner to engage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Impact on safer custody – stress within family relationships may cause prisoners to become upset which may in turn impact on their behaviour, equally by maintaining positive relationships this can have a positive impact on both behaviour and emotional wellbeing</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Accommodation often one of the most significant challenges at the point of resettlement – if family ties have been maintained and there are no public protection concerns, families often provide valuable housing upon release.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Supports prisons to meet HMIP expectations and Strengthening Prisoners Family Ties Policy Framework.</a:t>
            </a:r>
          </a:p>
          <a:p>
            <a:pPr marL="0" lvl="0" indent="0">
              <a:buFont typeface="Arial" panose="020B0604020202020204" pitchFamily="34" charset="0"/>
              <a:buNone/>
            </a:pP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Families?</a:t>
            </a:r>
            <a:r>
              <a:rPr lang="en-GB"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Important for children not to ‘lose’ a parent – enables parent in custody to continue to play role of parent in their child’s life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Important for family to understand what prisoner is experiencing while in custody so that they can provide support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Reduces anxiety – if they can maintain contact know that they are safe/well etc.</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Supports relationships to be sustained/maintained</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Reducing intergenerational offending: supporting relationships between parents in custody and their children.</a:t>
            </a:r>
          </a:p>
        </p:txBody>
      </p:sp>
      <p:sp>
        <p:nvSpPr>
          <p:cNvPr id="4" name="Slide Number Placeholder 3"/>
          <p:cNvSpPr>
            <a:spLocks noGrp="1"/>
          </p:cNvSpPr>
          <p:nvPr>
            <p:ph type="sldNum" sz="quarter" idx="5"/>
          </p:nvPr>
        </p:nvSpPr>
        <p:spPr/>
        <p:txBody>
          <a:bodyPr/>
          <a:lstStyle/>
          <a:p>
            <a:fld id="{F5D1C9D4-A150-42BF-96AA-C2C7A3CB2C9D}" type="slidenum">
              <a:rPr lang="en-GB" smtClean="0"/>
              <a:t>7</a:t>
            </a:fld>
            <a:endParaRPr lang="en-GB"/>
          </a:p>
        </p:txBody>
      </p:sp>
    </p:spTree>
    <p:extLst>
      <p:ext uri="{BB962C8B-B14F-4D97-AF65-F5344CB8AC3E}">
        <p14:creationId xmlns:p14="http://schemas.microsoft.com/office/powerpoint/2010/main" val="1780298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Read quotes on slide</a:t>
            </a:r>
            <a:endParaRPr lang="en-GB" dirty="0"/>
          </a:p>
        </p:txBody>
      </p:sp>
      <p:sp>
        <p:nvSpPr>
          <p:cNvPr id="4" name="Slide Number Placeholder 3"/>
          <p:cNvSpPr>
            <a:spLocks noGrp="1"/>
          </p:cNvSpPr>
          <p:nvPr>
            <p:ph type="sldNum" sz="quarter" idx="10"/>
          </p:nvPr>
        </p:nvSpPr>
        <p:spPr/>
        <p:txBody>
          <a:bodyPr/>
          <a:lstStyle/>
          <a:p>
            <a:fld id="{F5D1C9D4-A150-42BF-96AA-C2C7A3CB2C9D}" type="slidenum">
              <a:rPr lang="en-GB" smtClean="0"/>
              <a:t>8</a:t>
            </a:fld>
            <a:endParaRPr lang="en-GB"/>
          </a:p>
        </p:txBody>
      </p:sp>
    </p:spTree>
    <p:extLst>
      <p:ext uri="{BB962C8B-B14F-4D97-AF65-F5344CB8AC3E}">
        <p14:creationId xmlns:p14="http://schemas.microsoft.com/office/powerpoint/2010/main" val="1223866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Timing: 2 minutes</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0" indent="0">
              <a:buFont typeface="Arial" panose="020B0604020202020204" pitchFamily="34" charset="0"/>
              <a:buNone/>
            </a:pPr>
            <a:r>
              <a:rPr lang="en-GB" sz="1200" kern="1200" dirty="0" smtClean="0">
                <a:solidFill>
                  <a:schemeClr val="tx1"/>
                </a:solidFill>
                <a:effectLst/>
                <a:latin typeface="+mn-lt"/>
                <a:ea typeface="+mn-ea"/>
                <a:cs typeface="+mn-cs"/>
              </a:rPr>
              <a:t>So the benefits are clear, but as we said before there are challenges to supporting prisoners to maintain family ties and therefore there are some issues which we need to consider to ensure we are able to support </a:t>
            </a:r>
            <a:r>
              <a:rPr lang="en-GB" sz="1200" i="1" kern="1200" dirty="0" smtClean="0">
                <a:solidFill>
                  <a:schemeClr val="tx1"/>
                </a:solidFill>
                <a:effectLst/>
                <a:latin typeface="+mn-lt"/>
                <a:ea typeface="+mn-ea"/>
                <a:cs typeface="+mn-cs"/>
              </a:rPr>
              <a:t>all</a:t>
            </a:r>
            <a:r>
              <a:rPr lang="en-GB" sz="1200" kern="1200" dirty="0" smtClean="0">
                <a:solidFill>
                  <a:schemeClr val="tx1"/>
                </a:solidFill>
                <a:effectLst/>
                <a:latin typeface="+mn-lt"/>
                <a:ea typeface="+mn-ea"/>
                <a:cs typeface="+mn-cs"/>
              </a:rPr>
              <a:t> prisoners’.</a:t>
            </a:r>
          </a:p>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a:p>
            <a:pPr marL="228600" lvl="0" indent="-228600">
              <a:buFont typeface="+mj-lt"/>
              <a:buAutoNum type="arabicPeriod"/>
            </a:pPr>
            <a:r>
              <a:rPr lang="en-GB" sz="1200" kern="1200" dirty="0" smtClean="0">
                <a:solidFill>
                  <a:schemeClr val="tx1"/>
                </a:solidFill>
                <a:effectLst/>
                <a:latin typeface="+mn-lt"/>
                <a:ea typeface="+mn-ea"/>
                <a:cs typeface="+mn-cs"/>
              </a:rPr>
              <a:t>Prisoners may need support and information to be able to maintain family ties – for many prisoners it will not be enough to rely on them to sustain their family relationships during their sentence – they may need some help to be able to do so.</a:t>
            </a:r>
          </a:p>
          <a:p>
            <a:pPr marL="228600" lvl="0" indent="-228600">
              <a:buFont typeface="+mj-lt"/>
              <a:buAutoNum type="arabicPeriod"/>
            </a:pPr>
            <a:r>
              <a:rPr lang="en-GB" sz="1200" kern="1200" dirty="0" smtClean="0">
                <a:solidFill>
                  <a:schemeClr val="tx1"/>
                </a:solidFill>
                <a:effectLst/>
                <a:latin typeface="+mn-lt"/>
                <a:ea typeface="+mn-ea"/>
                <a:cs typeface="+mn-cs"/>
              </a:rPr>
              <a:t>Many families will find it difficult to maintain relationships while family members are serving a custodial sentence. Both staff and prisoners need to understand the potential impact of imprisonment on families to be able to then support and engage those families effectively.</a:t>
            </a:r>
          </a:p>
          <a:p>
            <a:pPr marL="228600" lvl="0" indent="-228600">
              <a:buFont typeface="+mj-lt"/>
              <a:buAutoNum type="arabicPeriod"/>
            </a:pPr>
            <a:r>
              <a:rPr lang="en-GB" sz="1200" kern="1200" dirty="0" smtClean="0">
                <a:solidFill>
                  <a:schemeClr val="tx1"/>
                </a:solidFill>
                <a:effectLst/>
                <a:latin typeface="+mn-lt"/>
                <a:ea typeface="+mn-ea"/>
                <a:cs typeface="+mn-cs"/>
              </a:rPr>
              <a:t>There will be some prisoners who when asked if they have family or significant others they want to stay in contact with will say ‘no’. There will be others who will not receive any visits or make any calls – we need to think about how we identify those individuals and ensure they receive support.</a:t>
            </a:r>
          </a:p>
          <a:p>
            <a:pPr marL="228600" lvl="0" indent="-228600">
              <a:buFont typeface="+mj-lt"/>
              <a:buAutoNum type="arabicPeriod"/>
            </a:pPr>
            <a:r>
              <a:rPr lang="en-GB" sz="1200" kern="1200" dirty="0" smtClean="0">
                <a:solidFill>
                  <a:schemeClr val="tx1"/>
                </a:solidFill>
                <a:effectLst/>
                <a:latin typeface="+mn-lt"/>
                <a:ea typeface="+mn-ea"/>
                <a:cs typeface="+mn-cs"/>
              </a:rPr>
              <a:t>And finally – something that probably needs a whole workshop on by itself – safeguarding and public protection – how can we balance that with a Think Family approach?</a:t>
            </a:r>
          </a:p>
          <a:p>
            <a:endParaRPr lang="en-GB" dirty="0"/>
          </a:p>
        </p:txBody>
      </p:sp>
      <p:sp>
        <p:nvSpPr>
          <p:cNvPr id="4" name="Slide Number Placeholder 3"/>
          <p:cNvSpPr>
            <a:spLocks noGrp="1"/>
          </p:cNvSpPr>
          <p:nvPr>
            <p:ph type="sldNum" sz="quarter" idx="5"/>
          </p:nvPr>
        </p:nvSpPr>
        <p:spPr/>
        <p:txBody>
          <a:bodyPr/>
          <a:lstStyle/>
          <a:p>
            <a:fld id="{F5D1C9D4-A150-42BF-96AA-C2C7A3CB2C9D}" type="slidenum">
              <a:rPr lang="en-GB" smtClean="0"/>
              <a:t>9</a:t>
            </a:fld>
            <a:endParaRPr lang="en-GB"/>
          </a:p>
        </p:txBody>
      </p:sp>
    </p:spTree>
    <p:extLst>
      <p:ext uri="{BB962C8B-B14F-4D97-AF65-F5344CB8AC3E}">
        <p14:creationId xmlns:p14="http://schemas.microsoft.com/office/powerpoint/2010/main" val="818006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BCFF52-090A-4A09-8CD2-DBC6134B343D}" type="datetimeFigureOut">
              <a:rPr lang="en-GB" smtClean="0"/>
              <a:t>16/10/2019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C2FB82-CB78-4C06-8683-47863503EAF2}" type="slidenum">
              <a:rPr lang="en-GB" smtClean="0"/>
              <a:t>‹#›</a:t>
            </a:fld>
            <a:endParaRPr lang="en-GB"/>
          </a:p>
        </p:txBody>
      </p:sp>
    </p:spTree>
    <p:extLst>
      <p:ext uri="{BB962C8B-B14F-4D97-AF65-F5344CB8AC3E}">
        <p14:creationId xmlns:p14="http://schemas.microsoft.com/office/powerpoint/2010/main" val="2162759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BCFF52-090A-4A09-8CD2-DBC6134B343D}" type="datetimeFigureOut">
              <a:rPr lang="en-GB" smtClean="0"/>
              <a:t>16/10/2019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C2FB82-CB78-4C06-8683-47863503EAF2}" type="slidenum">
              <a:rPr lang="en-GB" smtClean="0"/>
              <a:t>‹#›</a:t>
            </a:fld>
            <a:endParaRPr lang="en-GB"/>
          </a:p>
        </p:txBody>
      </p:sp>
    </p:spTree>
    <p:extLst>
      <p:ext uri="{BB962C8B-B14F-4D97-AF65-F5344CB8AC3E}">
        <p14:creationId xmlns:p14="http://schemas.microsoft.com/office/powerpoint/2010/main" val="3967504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BCFF52-090A-4A09-8CD2-DBC6134B343D}" type="datetimeFigureOut">
              <a:rPr lang="en-GB" smtClean="0"/>
              <a:t>16/10/2019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C2FB82-CB78-4C06-8683-47863503EAF2}" type="slidenum">
              <a:rPr lang="en-GB" smtClean="0"/>
              <a:t>‹#›</a:t>
            </a:fld>
            <a:endParaRPr lang="en-GB"/>
          </a:p>
        </p:txBody>
      </p:sp>
    </p:spTree>
    <p:extLst>
      <p:ext uri="{BB962C8B-B14F-4D97-AF65-F5344CB8AC3E}">
        <p14:creationId xmlns:p14="http://schemas.microsoft.com/office/powerpoint/2010/main" val="3257464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BCFF52-090A-4A09-8CD2-DBC6134B343D}" type="datetimeFigureOut">
              <a:rPr lang="en-GB" smtClean="0"/>
              <a:t>16/10/2019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C2FB82-CB78-4C06-8683-47863503EAF2}" type="slidenum">
              <a:rPr lang="en-GB" smtClean="0"/>
              <a:t>‹#›</a:t>
            </a:fld>
            <a:endParaRPr lang="en-GB"/>
          </a:p>
        </p:txBody>
      </p:sp>
    </p:spTree>
    <p:extLst>
      <p:ext uri="{BB962C8B-B14F-4D97-AF65-F5344CB8AC3E}">
        <p14:creationId xmlns:p14="http://schemas.microsoft.com/office/powerpoint/2010/main" val="1637550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BCFF52-090A-4A09-8CD2-DBC6134B343D}" type="datetimeFigureOut">
              <a:rPr lang="en-GB" smtClean="0"/>
              <a:t>16/10/2019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C2FB82-CB78-4C06-8683-47863503EAF2}" type="slidenum">
              <a:rPr lang="en-GB" smtClean="0"/>
              <a:t>‹#›</a:t>
            </a:fld>
            <a:endParaRPr lang="en-GB"/>
          </a:p>
        </p:txBody>
      </p:sp>
    </p:spTree>
    <p:extLst>
      <p:ext uri="{BB962C8B-B14F-4D97-AF65-F5344CB8AC3E}">
        <p14:creationId xmlns:p14="http://schemas.microsoft.com/office/powerpoint/2010/main" val="3548920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BCFF52-090A-4A09-8CD2-DBC6134B343D}" type="datetimeFigureOut">
              <a:rPr lang="en-GB" smtClean="0"/>
              <a:t>16/10/2019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C2FB82-CB78-4C06-8683-47863503EAF2}" type="slidenum">
              <a:rPr lang="en-GB" smtClean="0"/>
              <a:t>‹#›</a:t>
            </a:fld>
            <a:endParaRPr lang="en-GB"/>
          </a:p>
        </p:txBody>
      </p:sp>
    </p:spTree>
    <p:extLst>
      <p:ext uri="{BB962C8B-B14F-4D97-AF65-F5344CB8AC3E}">
        <p14:creationId xmlns:p14="http://schemas.microsoft.com/office/powerpoint/2010/main" val="2445248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BCFF52-090A-4A09-8CD2-DBC6134B343D}" type="datetimeFigureOut">
              <a:rPr lang="en-GB" smtClean="0"/>
              <a:t>16/10/2019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C2FB82-CB78-4C06-8683-47863503EAF2}" type="slidenum">
              <a:rPr lang="en-GB" smtClean="0"/>
              <a:t>‹#›</a:t>
            </a:fld>
            <a:endParaRPr lang="en-GB"/>
          </a:p>
        </p:txBody>
      </p:sp>
    </p:spTree>
    <p:extLst>
      <p:ext uri="{BB962C8B-B14F-4D97-AF65-F5344CB8AC3E}">
        <p14:creationId xmlns:p14="http://schemas.microsoft.com/office/powerpoint/2010/main" val="1114676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BCFF52-090A-4A09-8CD2-DBC6134B343D}" type="datetimeFigureOut">
              <a:rPr lang="en-GB" smtClean="0"/>
              <a:t>16/10/2019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C2FB82-CB78-4C06-8683-47863503EAF2}" type="slidenum">
              <a:rPr lang="en-GB" smtClean="0"/>
              <a:t>‹#›</a:t>
            </a:fld>
            <a:endParaRPr lang="en-GB"/>
          </a:p>
        </p:txBody>
      </p:sp>
    </p:spTree>
    <p:extLst>
      <p:ext uri="{BB962C8B-B14F-4D97-AF65-F5344CB8AC3E}">
        <p14:creationId xmlns:p14="http://schemas.microsoft.com/office/powerpoint/2010/main" val="574757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CFF52-090A-4A09-8CD2-DBC6134B343D}" type="datetimeFigureOut">
              <a:rPr lang="en-GB" smtClean="0"/>
              <a:t>16/10/2019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C2FB82-CB78-4C06-8683-47863503EAF2}" type="slidenum">
              <a:rPr lang="en-GB" smtClean="0"/>
              <a:t>‹#›</a:t>
            </a:fld>
            <a:endParaRPr lang="en-GB"/>
          </a:p>
        </p:txBody>
      </p:sp>
    </p:spTree>
    <p:extLst>
      <p:ext uri="{BB962C8B-B14F-4D97-AF65-F5344CB8AC3E}">
        <p14:creationId xmlns:p14="http://schemas.microsoft.com/office/powerpoint/2010/main" val="143652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BCFF52-090A-4A09-8CD2-DBC6134B343D}" type="datetimeFigureOut">
              <a:rPr lang="en-GB" smtClean="0"/>
              <a:t>16/10/2019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C2FB82-CB78-4C06-8683-47863503EAF2}" type="slidenum">
              <a:rPr lang="en-GB" smtClean="0"/>
              <a:t>‹#›</a:t>
            </a:fld>
            <a:endParaRPr lang="en-GB"/>
          </a:p>
        </p:txBody>
      </p:sp>
    </p:spTree>
    <p:extLst>
      <p:ext uri="{BB962C8B-B14F-4D97-AF65-F5344CB8AC3E}">
        <p14:creationId xmlns:p14="http://schemas.microsoft.com/office/powerpoint/2010/main" val="402565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BCFF52-090A-4A09-8CD2-DBC6134B343D}" type="datetimeFigureOut">
              <a:rPr lang="en-GB" smtClean="0"/>
              <a:t>16/10/2019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C2FB82-CB78-4C06-8683-47863503EAF2}" type="slidenum">
              <a:rPr lang="en-GB" smtClean="0"/>
              <a:t>‹#›</a:t>
            </a:fld>
            <a:endParaRPr lang="en-GB"/>
          </a:p>
        </p:txBody>
      </p:sp>
    </p:spTree>
    <p:extLst>
      <p:ext uri="{BB962C8B-B14F-4D97-AF65-F5344CB8AC3E}">
        <p14:creationId xmlns:p14="http://schemas.microsoft.com/office/powerpoint/2010/main" val="195633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BCFF52-090A-4A09-8CD2-DBC6134B343D}" type="datetimeFigureOut">
              <a:rPr lang="en-GB" smtClean="0"/>
              <a:t>16/10/2019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2FB82-CB78-4C06-8683-47863503EAF2}" type="slidenum">
              <a:rPr lang="en-GB" smtClean="0"/>
              <a:t>‹#›</a:t>
            </a:fld>
            <a:endParaRPr lang="en-GB"/>
          </a:p>
        </p:txBody>
      </p:sp>
    </p:spTree>
    <p:extLst>
      <p:ext uri="{BB962C8B-B14F-4D97-AF65-F5344CB8AC3E}">
        <p14:creationId xmlns:p14="http://schemas.microsoft.com/office/powerpoint/2010/main" val="4512509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gettyimages.com/detail/illustration/family-symbols-royalty-free-illustration/45543683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5.png"/><Relationship Id="rId7" Type="http://schemas.openxmlformats.org/officeDocument/2006/relationships/image" Target="../media/image11.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buckmire.blogspot.com/2009/06/us-senate-apologizing-for-slavery.html" TargetMode="External"/><Relationship Id="rId10" Type="http://schemas.openxmlformats.org/officeDocument/2006/relationships/image" Target="../media/image3.png"/><Relationship Id="rId4" Type="http://schemas.openxmlformats.org/officeDocument/2006/relationships/image" Target="../media/image16.jpeg"/><Relationship Id="rId9"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3.png"/><Relationship Id="rId4" Type="http://schemas.openxmlformats.org/officeDocument/2006/relationships/diagramLayout" Target="../diagrams/layout3.xml"/><Relationship Id="rId9"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hyperlink" Target="http://profslusos.blogspot.com/2013/08/para-quando-publicitacao-das-listas-de.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hyperlink" Target="http://utmadapt.openetext.utoronto.ca/chapter/7-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23.sv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g"/><Relationship Id="rId7" Type="http://schemas.openxmlformats.org/officeDocument/2006/relationships/image" Target="../media/image4.sv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thepoeticbutterfly.blogspot.com/2010/08/i-miss-you-like.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hyperlink" Target="https://www.gettyimages.com/detail/illustration/family-symbols-royalty-free-illustration/455436831"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hyperlink" Target="https://pixabay.com/en/justice-silhouette-scales-law-147214/"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png"/><Relationship Id="rId4" Type="http://schemas.openxmlformats.org/officeDocument/2006/relationships/diagramLayout" Target="../diagrams/layout2.xml"/><Relationship Id="rId9"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18B1CB-F63D-4B98-BBDF-0EFBDEF5990B}"/>
              </a:ext>
            </a:extLst>
          </p:cNvPr>
          <p:cNvSpPr>
            <a:spLocks noGrp="1"/>
          </p:cNvSpPr>
          <p:nvPr>
            <p:ph type="ctrTitle"/>
          </p:nvPr>
        </p:nvSpPr>
        <p:spPr>
          <a:xfrm>
            <a:off x="2123768" y="1123870"/>
            <a:ext cx="8544231" cy="2387600"/>
          </a:xfrm>
        </p:spPr>
        <p:txBody>
          <a:bodyPr>
            <a:normAutofit/>
          </a:bodyPr>
          <a:lstStyle/>
          <a:p>
            <a:r>
              <a:rPr lang="en-GB" sz="7200" dirty="0">
                <a:solidFill>
                  <a:srgbClr val="0099BD"/>
                </a:solidFill>
                <a:latin typeface="Museo 900" panose="02000000000000000000" pitchFamily="50" charset="0"/>
              </a:rPr>
              <a:t>Think Family </a:t>
            </a:r>
          </a:p>
        </p:txBody>
      </p:sp>
      <p:sp>
        <p:nvSpPr>
          <p:cNvPr id="3" name="Subtitle 2">
            <a:extLst>
              <a:ext uri="{FF2B5EF4-FFF2-40B4-BE49-F238E27FC236}">
                <a16:creationId xmlns:a16="http://schemas.microsoft.com/office/drawing/2014/main" xmlns="" id="{9233BA37-10BC-4459-9006-A318276827BB}"/>
              </a:ext>
            </a:extLst>
          </p:cNvPr>
          <p:cNvSpPr>
            <a:spLocks noGrp="1"/>
          </p:cNvSpPr>
          <p:nvPr>
            <p:ph type="subTitle" idx="1"/>
          </p:nvPr>
        </p:nvSpPr>
        <p:spPr>
          <a:xfrm>
            <a:off x="1529295" y="3581588"/>
            <a:ext cx="9733175" cy="1655762"/>
          </a:xfrm>
        </p:spPr>
        <p:txBody>
          <a:bodyPr>
            <a:normAutofit/>
          </a:bodyPr>
          <a:lstStyle/>
          <a:p>
            <a:r>
              <a:rPr lang="en-GB" sz="3200" dirty="0">
                <a:solidFill>
                  <a:srgbClr val="0099BD"/>
                </a:solidFill>
                <a:latin typeface="Museo Sans 700" panose="02000000000000000000" pitchFamily="50" charset="0"/>
              </a:rPr>
              <a:t>Training for practitioners in the </a:t>
            </a:r>
            <a:r>
              <a:rPr lang="en-GB" sz="3200" dirty="0" smtClean="0">
                <a:solidFill>
                  <a:srgbClr val="0099BD"/>
                </a:solidFill>
                <a:latin typeface="Museo Sans 700" panose="02000000000000000000" pitchFamily="50" charset="0"/>
              </a:rPr>
              <a:t>male prison </a:t>
            </a:r>
            <a:r>
              <a:rPr lang="en-GB" sz="3200" dirty="0">
                <a:solidFill>
                  <a:srgbClr val="0099BD"/>
                </a:solidFill>
                <a:latin typeface="Museo Sans 700" panose="02000000000000000000" pitchFamily="50" charset="0"/>
              </a:rPr>
              <a:t>estate</a:t>
            </a:r>
          </a:p>
        </p:txBody>
      </p:sp>
      <p:pic>
        <p:nvPicPr>
          <p:cNvPr id="4" name="Picture 3">
            <a:extLst>
              <a:ext uri="{FF2B5EF4-FFF2-40B4-BE49-F238E27FC236}">
                <a16:creationId xmlns:a16="http://schemas.microsoft.com/office/drawing/2014/main" xmlns="" id="{E3EE632A-56FA-4451-A4EF-720F1B3AB0FA}"/>
              </a:ext>
            </a:extLst>
          </p:cNvPr>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t="32006" r="66328" b="36264"/>
          <a:stretch/>
        </p:blipFill>
        <p:spPr bwMode="auto">
          <a:xfrm>
            <a:off x="1618346" y="1828800"/>
            <a:ext cx="1773486" cy="1592101"/>
          </a:xfrm>
          <a:prstGeom prst="rect">
            <a:avLst/>
          </a:prstGeom>
          <a:ln>
            <a:noFill/>
          </a:ln>
          <a:extLst>
            <a:ext uri="{53640926-AAD7-44D8-BBD7-CCE9431645EC}">
              <a14:shadowObscured xmlns:a14="http://schemas.microsoft.com/office/drawing/2010/main"/>
            </a:ext>
          </a:extLst>
        </p:spPr>
      </p:pic>
      <p:pic>
        <p:nvPicPr>
          <p:cNvPr id="6" name="Graphic 5">
            <a:extLst>
              <a:ext uri="{FF2B5EF4-FFF2-40B4-BE49-F238E27FC236}">
                <a16:creationId xmlns:a16="http://schemas.microsoft.com/office/drawing/2014/main" xmlns="" id="{B09302CF-64B8-4A8A-818A-A8BEDD6C9DAA}"/>
              </a:ext>
            </a:extLst>
          </p:cNvPr>
          <p:cNvPicPr>
            <a:picLocks noChangeAspect="1"/>
          </p:cNvPicPr>
          <p:nvPr/>
        </p:nvPicPr>
        <p:blipFill>
          <a:blip r:embed="rId5">
            <a:extLst>
              <a:ext uri="{96DAC541-7B7A-43D3-8B79-37D633B846F1}">
                <asvg:svgBlip xmlns:asvg="http://schemas.microsoft.com/office/drawing/2016/SVG/main" xmlns="" r:embed="rId7"/>
              </a:ext>
            </a:extLst>
          </a:blip>
          <a:stretch>
            <a:fillRect/>
          </a:stretch>
        </p:blipFill>
        <p:spPr>
          <a:xfrm>
            <a:off x="284472" y="6002834"/>
            <a:ext cx="6191250" cy="571500"/>
          </a:xfrm>
          <a:prstGeom prst="rect">
            <a:avLst/>
          </a:prstGeom>
        </p:spPr>
      </p:pic>
      <p:pic>
        <p:nvPicPr>
          <p:cNvPr id="8" name="Picture 7">
            <a:extLst>
              <a:ext uri="{FF2B5EF4-FFF2-40B4-BE49-F238E27FC236}">
                <a16:creationId xmlns:a16="http://schemas.microsoft.com/office/drawing/2014/main" xmlns="" id="{EF02DACC-3BA6-4275-9637-B1B9C95052DA}"/>
              </a:ext>
            </a:extLst>
          </p:cNvPr>
          <p:cNvPicPr/>
          <p:nvPr/>
        </p:nvPicPr>
        <p:blipFill>
          <a:blip r:embed="rId8" cstate="print">
            <a:extLst>
              <a:ext uri="{28A0092B-C50C-407E-A947-70E740481C1C}">
                <a14:useLocalDpi xmlns:a14="http://schemas.microsoft.com/office/drawing/2010/main" val="0"/>
              </a:ext>
            </a:extLst>
          </a:blip>
          <a:stretch>
            <a:fillRect/>
          </a:stretch>
        </p:blipFill>
        <p:spPr bwMode="auto">
          <a:xfrm>
            <a:off x="9786278" y="5790581"/>
            <a:ext cx="1763444" cy="783753"/>
          </a:xfrm>
          <a:prstGeom prst="rect">
            <a:avLst/>
          </a:prstGeom>
          <a:noFill/>
          <a:ln>
            <a:noFill/>
          </a:ln>
        </p:spPr>
      </p:pic>
    </p:spTree>
    <p:extLst>
      <p:ext uri="{BB962C8B-B14F-4D97-AF65-F5344CB8AC3E}">
        <p14:creationId xmlns:p14="http://schemas.microsoft.com/office/powerpoint/2010/main" val="349898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18E7FF-7F24-4D69-ADEB-2E67AA60C147}"/>
              </a:ext>
            </a:extLst>
          </p:cNvPr>
          <p:cNvSpPr>
            <a:spLocks noGrp="1"/>
          </p:cNvSpPr>
          <p:nvPr>
            <p:ph type="title"/>
          </p:nvPr>
        </p:nvSpPr>
        <p:spPr/>
        <p:txBody>
          <a:bodyPr/>
          <a:lstStyle/>
          <a:p>
            <a:r>
              <a:rPr lang="en-GB" b="1" dirty="0">
                <a:solidFill>
                  <a:srgbClr val="0099BD"/>
                </a:solidFill>
                <a:latin typeface="Museo 900" panose="02000000000000000000" pitchFamily="50" charset="0"/>
              </a:rPr>
              <a:t>Prisoners may need support to:</a:t>
            </a:r>
          </a:p>
        </p:txBody>
      </p:sp>
      <p:sp>
        <p:nvSpPr>
          <p:cNvPr id="3" name="Content Placeholder 2">
            <a:extLst>
              <a:ext uri="{FF2B5EF4-FFF2-40B4-BE49-F238E27FC236}">
                <a16:creationId xmlns:a16="http://schemas.microsoft.com/office/drawing/2014/main" xmlns="" id="{CE0C1CF6-6B32-4551-A610-F057FE52C303}"/>
              </a:ext>
            </a:extLst>
          </p:cNvPr>
          <p:cNvSpPr>
            <a:spLocks noGrp="1"/>
          </p:cNvSpPr>
          <p:nvPr>
            <p:ph idx="1"/>
          </p:nvPr>
        </p:nvSpPr>
        <p:spPr/>
        <p:txBody>
          <a:bodyPr>
            <a:normAutofit/>
          </a:bodyPr>
          <a:lstStyle/>
          <a:p>
            <a:pPr lvl="1"/>
            <a:r>
              <a:rPr lang="en-GB" sz="2500" dirty="0">
                <a:latin typeface="Museo Sans 300" panose="02000000000000000000" pitchFamily="50" charset="0"/>
              </a:rPr>
              <a:t>Feel confident in sharing information about their family and relationships</a:t>
            </a:r>
          </a:p>
          <a:p>
            <a:pPr lvl="1"/>
            <a:r>
              <a:rPr lang="en-GB" sz="2500" dirty="0">
                <a:latin typeface="Museo Sans 300" panose="02000000000000000000" pitchFamily="50" charset="0"/>
              </a:rPr>
              <a:t>Identify appropriate, positive family or significant other relationships</a:t>
            </a:r>
          </a:p>
          <a:p>
            <a:pPr lvl="1"/>
            <a:r>
              <a:rPr lang="en-GB" sz="2500" dirty="0">
                <a:latin typeface="Museo Sans 300" panose="02000000000000000000" pitchFamily="50" charset="0"/>
              </a:rPr>
              <a:t>Understand importance of ‘family’/’significant other’ relationships</a:t>
            </a:r>
          </a:p>
          <a:p>
            <a:pPr lvl="1"/>
            <a:r>
              <a:rPr lang="en-GB" sz="2500" dirty="0">
                <a:latin typeface="Museo Sans 300" panose="02000000000000000000" pitchFamily="50" charset="0"/>
              </a:rPr>
              <a:t>Know about ways of maintaining contact</a:t>
            </a:r>
          </a:p>
          <a:p>
            <a:pPr lvl="1"/>
            <a:r>
              <a:rPr lang="en-GB" sz="2500" dirty="0">
                <a:latin typeface="Museo Sans 300" panose="02000000000000000000" pitchFamily="50" charset="0"/>
              </a:rPr>
              <a:t>Know about various interventions available to support family relationships</a:t>
            </a:r>
          </a:p>
          <a:p>
            <a:pPr lvl="1"/>
            <a:r>
              <a:rPr lang="en-GB" sz="2500" dirty="0">
                <a:latin typeface="Museo Sans 300" panose="02000000000000000000" pitchFamily="50" charset="0"/>
              </a:rPr>
              <a:t>Develop the skills, knowledge and understanding to: parent/maintain positive relationships/communicate</a:t>
            </a:r>
          </a:p>
          <a:p>
            <a:pPr marL="0" indent="0">
              <a:buNone/>
            </a:pPr>
            <a:endParaRPr lang="en-GB" sz="2600" dirty="0"/>
          </a:p>
        </p:txBody>
      </p:sp>
      <p:sp>
        <p:nvSpPr>
          <p:cNvPr id="5" name="Oval 4">
            <a:extLst>
              <a:ext uri="{FF2B5EF4-FFF2-40B4-BE49-F238E27FC236}">
                <a16:creationId xmlns:a16="http://schemas.microsoft.com/office/drawing/2014/main" xmlns="" id="{085D3EF4-0D2B-48BF-BCBD-6BB5CB3E0BAE}"/>
              </a:ext>
            </a:extLst>
          </p:cNvPr>
          <p:cNvSpPr/>
          <p:nvPr/>
        </p:nvSpPr>
        <p:spPr>
          <a:xfrm>
            <a:off x="9918155" y="422241"/>
            <a:ext cx="1335915" cy="1335915"/>
          </a:xfrm>
          <a:prstGeom prst="ellipse">
            <a:avLst/>
          </a:prstGeom>
          <a:solidFill>
            <a:srgbClr val="0099BD"/>
          </a:solidFill>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6" name="Rectangle 5" descr="Venn Diagram">
            <a:extLst>
              <a:ext uri="{FF2B5EF4-FFF2-40B4-BE49-F238E27FC236}">
                <a16:creationId xmlns:a16="http://schemas.microsoft.com/office/drawing/2014/main" xmlns="" id="{4E2B588E-3C19-4BB9-8396-31223EA1DF06}"/>
              </a:ext>
            </a:extLst>
          </p:cNvPr>
          <p:cNvSpPr/>
          <p:nvPr/>
        </p:nvSpPr>
        <p:spPr>
          <a:xfrm>
            <a:off x="10198697" y="681037"/>
            <a:ext cx="774830" cy="774830"/>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pic>
        <p:nvPicPr>
          <p:cNvPr id="7" name="Graphic 6">
            <a:extLst>
              <a:ext uri="{FF2B5EF4-FFF2-40B4-BE49-F238E27FC236}">
                <a16:creationId xmlns:a16="http://schemas.microsoft.com/office/drawing/2014/main" xmlns="" id="{A6D3EB66-5498-4305-A3C3-5037B4AF9DA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84472" y="6002834"/>
            <a:ext cx="6191250" cy="571500"/>
          </a:xfrm>
          <a:prstGeom prst="rect">
            <a:avLst/>
          </a:prstGeom>
        </p:spPr>
      </p:pic>
      <p:pic>
        <p:nvPicPr>
          <p:cNvPr id="9" name="Picture 8">
            <a:extLst>
              <a:ext uri="{FF2B5EF4-FFF2-40B4-BE49-F238E27FC236}">
                <a16:creationId xmlns:a16="http://schemas.microsoft.com/office/drawing/2014/main" xmlns="" id="{EF02DACC-3BA6-4275-9637-B1B9C95052DA}"/>
              </a:ext>
            </a:extLst>
          </p:cNvPr>
          <p:cNvPicPr/>
          <p:nvPr/>
        </p:nvPicPr>
        <p:blipFill>
          <a:blip r:embed="rId7" cstate="print">
            <a:extLst>
              <a:ext uri="{28A0092B-C50C-407E-A947-70E740481C1C}">
                <a14:useLocalDpi xmlns:a14="http://schemas.microsoft.com/office/drawing/2010/main" val="0"/>
              </a:ext>
            </a:extLst>
          </a:blip>
          <a:stretch>
            <a:fillRect/>
          </a:stretch>
        </p:blipFill>
        <p:spPr bwMode="auto">
          <a:xfrm>
            <a:off x="9786278" y="5790581"/>
            <a:ext cx="1763444" cy="783753"/>
          </a:xfrm>
          <a:prstGeom prst="rect">
            <a:avLst/>
          </a:prstGeom>
          <a:noFill/>
          <a:ln>
            <a:noFill/>
          </a:ln>
        </p:spPr>
      </p:pic>
    </p:spTree>
    <p:extLst>
      <p:ext uri="{BB962C8B-B14F-4D97-AF65-F5344CB8AC3E}">
        <p14:creationId xmlns:p14="http://schemas.microsoft.com/office/powerpoint/2010/main" val="1222098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E37042-C599-497F-86BE-F4B20E3246D0}"/>
              </a:ext>
            </a:extLst>
          </p:cNvPr>
          <p:cNvSpPr>
            <a:spLocks noGrp="1"/>
          </p:cNvSpPr>
          <p:nvPr>
            <p:ph type="title"/>
          </p:nvPr>
        </p:nvSpPr>
        <p:spPr/>
        <p:txBody>
          <a:bodyPr>
            <a:normAutofit/>
          </a:bodyPr>
          <a:lstStyle/>
          <a:p>
            <a:r>
              <a:rPr lang="en-GB" sz="3900" b="1" dirty="0">
                <a:solidFill>
                  <a:srgbClr val="0099BD"/>
                </a:solidFill>
                <a:latin typeface="Museo 900" panose="02000000000000000000" pitchFamily="50" charset="0"/>
              </a:rPr>
              <a:t>Impact of imprisonment on families</a:t>
            </a:r>
          </a:p>
        </p:txBody>
      </p:sp>
      <p:sp>
        <p:nvSpPr>
          <p:cNvPr id="3" name="Content Placeholder 2">
            <a:extLst>
              <a:ext uri="{FF2B5EF4-FFF2-40B4-BE49-F238E27FC236}">
                <a16:creationId xmlns:a16="http://schemas.microsoft.com/office/drawing/2014/main" xmlns="" id="{3B0F13FD-8B50-46EE-A75E-455BB4AADADA}"/>
              </a:ext>
            </a:extLst>
          </p:cNvPr>
          <p:cNvSpPr>
            <a:spLocks noGrp="1"/>
          </p:cNvSpPr>
          <p:nvPr>
            <p:ph idx="1"/>
          </p:nvPr>
        </p:nvSpPr>
        <p:spPr>
          <a:xfrm>
            <a:off x="838200" y="1528550"/>
            <a:ext cx="10515600" cy="5329450"/>
          </a:xfrm>
        </p:spPr>
        <p:txBody>
          <a:bodyPr>
            <a:normAutofit/>
          </a:bodyPr>
          <a:lstStyle/>
          <a:p>
            <a:pPr marL="0" indent="0" defTabSz="457200">
              <a:spcAft>
                <a:spcPts val="600"/>
              </a:spcAft>
              <a:buNone/>
              <a:defRPr/>
            </a:pPr>
            <a:r>
              <a:rPr lang="en-GB" sz="2200" i="1" dirty="0">
                <a:latin typeface="Museo Sans 300" panose="02000000000000000000" pitchFamily="50" charset="0"/>
              </a:rPr>
              <a:t>‘Parent-child relationships are undermined, disrupted and damaged by the court and prison systems.’ </a:t>
            </a:r>
            <a:r>
              <a:rPr lang="en-GB" sz="2200" dirty="0">
                <a:latin typeface="Museo Sans 300" panose="02000000000000000000" pitchFamily="50" charset="0"/>
              </a:rPr>
              <a:t>(NSPCC, 2014</a:t>
            </a:r>
            <a:r>
              <a:rPr lang="en-GB" sz="2200" dirty="0" smtClean="0">
                <a:latin typeface="Museo Sans 300" panose="02000000000000000000" pitchFamily="50" charset="0"/>
              </a:rPr>
              <a:t>)</a:t>
            </a:r>
            <a:endParaRPr lang="en-GB" sz="2200" b="1" dirty="0">
              <a:latin typeface="Museo Sans 300" panose="02000000000000000000" pitchFamily="50" charset="0"/>
            </a:endParaRPr>
          </a:p>
          <a:p>
            <a:pPr marL="0" indent="0" defTabSz="457200">
              <a:spcAft>
                <a:spcPts val="600"/>
              </a:spcAft>
              <a:buNone/>
              <a:defRPr/>
            </a:pPr>
            <a:r>
              <a:rPr lang="en-GB" altLang="en-US" sz="100" dirty="0" smtClean="0">
                <a:solidFill>
                  <a:prstClr val="black">
                    <a:lumMod val="85000"/>
                    <a:lumOff val="15000"/>
                  </a:prstClr>
                </a:solidFill>
                <a:latin typeface="Museo Sans 300" panose="02000000000000000000" pitchFamily="50" charset="0"/>
                <a:ea typeface="ＭＳ Ｐゴシック" pitchFamily="34" charset="-128"/>
              </a:rPr>
              <a:t> </a:t>
            </a:r>
            <a:endParaRPr lang="en-GB" altLang="en-US" sz="100" dirty="0">
              <a:solidFill>
                <a:prstClr val="black">
                  <a:lumMod val="85000"/>
                  <a:lumOff val="15000"/>
                </a:prstClr>
              </a:solidFill>
              <a:latin typeface="Museo Sans 300" panose="02000000000000000000" pitchFamily="50" charset="0"/>
              <a:ea typeface="ＭＳ Ｐゴシック" pitchFamily="34" charset="-128"/>
            </a:endParaRPr>
          </a:p>
          <a:p>
            <a:pPr defTabSz="457200">
              <a:spcBef>
                <a:spcPts val="0"/>
              </a:spcBef>
              <a:defRPr/>
            </a:pPr>
            <a:r>
              <a:rPr lang="en-GB" altLang="en-US" sz="2200" dirty="0">
                <a:solidFill>
                  <a:prstClr val="black">
                    <a:lumMod val="85000"/>
                    <a:lumOff val="15000"/>
                  </a:prstClr>
                </a:solidFill>
                <a:latin typeface="Museo Sans 300" panose="02000000000000000000" pitchFamily="50" charset="0"/>
                <a:ea typeface="ＭＳ Ｐゴシック" pitchFamily="34" charset="-128"/>
              </a:rPr>
              <a:t>Family stability is often affected. When a mother goes to prison, only </a:t>
            </a:r>
            <a:r>
              <a:rPr lang="en-GB" altLang="en-US" sz="2200" b="1" dirty="0">
                <a:solidFill>
                  <a:prstClr val="black">
                    <a:lumMod val="85000"/>
                    <a:lumOff val="15000"/>
                  </a:prstClr>
                </a:solidFill>
                <a:latin typeface="Museo Sans 300" panose="02000000000000000000" pitchFamily="50" charset="0"/>
                <a:ea typeface="ＭＳ Ｐゴシック" pitchFamily="34" charset="-128"/>
              </a:rPr>
              <a:t>5% of children remain in the family home</a:t>
            </a:r>
            <a:r>
              <a:rPr lang="en-GB" altLang="en-US" sz="2200" dirty="0">
                <a:solidFill>
                  <a:prstClr val="black">
                    <a:lumMod val="85000"/>
                    <a:lumOff val="15000"/>
                  </a:prstClr>
                </a:solidFill>
                <a:latin typeface="Museo Sans 300" panose="02000000000000000000" pitchFamily="50" charset="0"/>
                <a:ea typeface="ＭＳ Ｐゴシック" pitchFamily="34" charset="-128"/>
              </a:rPr>
              <a:t> (Prison Reform Trust, 2000)</a:t>
            </a:r>
          </a:p>
          <a:p>
            <a:pPr defTabSz="457200">
              <a:spcBef>
                <a:spcPts val="0"/>
              </a:spcBef>
              <a:defRPr/>
            </a:pPr>
            <a:r>
              <a:rPr lang="en-GB" sz="2200" dirty="0">
                <a:solidFill>
                  <a:prstClr val="black">
                    <a:lumMod val="85000"/>
                    <a:lumOff val="15000"/>
                  </a:prstClr>
                </a:solidFill>
                <a:latin typeface="Museo Sans 300" panose="02000000000000000000" pitchFamily="50" charset="0"/>
                <a:ea typeface="ＭＳ Ｐゴシック" charset="-128"/>
              </a:rPr>
              <a:t>Children of prisoners are </a:t>
            </a:r>
            <a:r>
              <a:rPr lang="en-GB" sz="2200" b="1" dirty="0">
                <a:solidFill>
                  <a:prstClr val="black">
                    <a:lumMod val="85000"/>
                    <a:lumOff val="15000"/>
                  </a:prstClr>
                </a:solidFill>
                <a:latin typeface="Museo Sans 300" panose="02000000000000000000" pitchFamily="50" charset="0"/>
                <a:ea typeface="ＭＳ Ｐゴシック" charset="-128"/>
              </a:rPr>
              <a:t>twice</a:t>
            </a:r>
            <a:r>
              <a:rPr lang="en-GB" sz="2200" dirty="0">
                <a:solidFill>
                  <a:prstClr val="black">
                    <a:lumMod val="85000"/>
                    <a:lumOff val="15000"/>
                  </a:prstClr>
                </a:solidFill>
                <a:latin typeface="Museo Sans 300" panose="02000000000000000000" pitchFamily="50" charset="0"/>
                <a:ea typeface="ＭＳ Ｐゴシック" charset="-128"/>
              </a:rPr>
              <a:t> as likely to experience </a:t>
            </a:r>
            <a:r>
              <a:rPr lang="en-GB" sz="2200" b="1" dirty="0">
                <a:solidFill>
                  <a:prstClr val="black">
                    <a:lumMod val="85000"/>
                    <a:lumOff val="15000"/>
                  </a:prstClr>
                </a:solidFill>
                <a:latin typeface="Museo Sans 300" panose="02000000000000000000" pitchFamily="50" charset="0"/>
                <a:ea typeface="ＭＳ Ｐゴシック" charset="-128"/>
              </a:rPr>
              <a:t>mental health problems</a:t>
            </a:r>
            <a:r>
              <a:rPr lang="en-GB" sz="2200" dirty="0">
                <a:solidFill>
                  <a:prstClr val="black">
                    <a:lumMod val="85000"/>
                    <a:lumOff val="15000"/>
                  </a:prstClr>
                </a:solidFill>
                <a:latin typeface="Museo Sans 300" panose="02000000000000000000" pitchFamily="50" charset="0"/>
                <a:ea typeface="ＭＳ Ｐゴシック" charset="-128"/>
              </a:rPr>
              <a:t> (SCIE 2008)</a:t>
            </a:r>
          </a:p>
          <a:p>
            <a:pPr defTabSz="457200">
              <a:spcBef>
                <a:spcPts val="0"/>
              </a:spcBef>
              <a:defRPr/>
            </a:pPr>
            <a:r>
              <a:rPr lang="en-GB" sz="2200" dirty="0">
                <a:solidFill>
                  <a:prstClr val="black">
                    <a:lumMod val="85000"/>
                    <a:lumOff val="15000"/>
                  </a:prstClr>
                </a:solidFill>
                <a:latin typeface="Museo Sans 300" panose="02000000000000000000" pitchFamily="50" charset="0"/>
                <a:ea typeface="ＭＳ Ｐゴシック" charset="-128"/>
              </a:rPr>
              <a:t>Children of prisoners are </a:t>
            </a:r>
            <a:r>
              <a:rPr lang="en-GB" sz="2200" b="1" dirty="0">
                <a:solidFill>
                  <a:prstClr val="black">
                    <a:lumMod val="85000"/>
                    <a:lumOff val="15000"/>
                  </a:prstClr>
                </a:solidFill>
                <a:latin typeface="Museo Sans 300" panose="02000000000000000000" pitchFamily="50" charset="0"/>
                <a:ea typeface="ＭＳ Ｐゴシック" charset="-128"/>
              </a:rPr>
              <a:t>~3 times </a:t>
            </a:r>
            <a:r>
              <a:rPr lang="en-GB" sz="2200" dirty="0">
                <a:solidFill>
                  <a:prstClr val="black">
                    <a:lumMod val="85000"/>
                    <a:lumOff val="15000"/>
                  </a:prstClr>
                </a:solidFill>
                <a:latin typeface="Museo Sans 300" panose="02000000000000000000" pitchFamily="50" charset="0"/>
                <a:ea typeface="ＭＳ Ｐゴシック" charset="-128"/>
              </a:rPr>
              <a:t>more likely to be involved in </a:t>
            </a:r>
            <a:r>
              <a:rPr lang="en-GB" sz="2200" b="1" dirty="0">
                <a:solidFill>
                  <a:prstClr val="black">
                    <a:lumMod val="85000"/>
                    <a:lumOff val="15000"/>
                  </a:prstClr>
                </a:solidFill>
                <a:latin typeface="Museo Sans 300" panose="02000000000000000000" pitchFamily="50" charset="0"/>
                <a:ea typeface="ＭＳ Ｐゴシック" charset="-128"/>
              </a:rPr>
              <a:t>delinquent activity </a:t>
            </a:r>
            <a:r>
              <a:rPr lang="en-GB" sz="2200" dirty="0">
                <a:solidFill>
                  <a:prstClr val="black">
                    <a:lumMod val="85000"/>
                    <a:lumOff val="15000"/>
                  </a:prstClr>
                </a:solidFill>
                <a:latin typeface="Museo Sans 300" panose="02000000000000000000" pitchFamily="50" charset="0"/>
                <a:ea typeface="ＭＳ Ｐゴシック" charset="-128"/>
              </a:rPr>
              <a:t>compared to their peers (SCIE, 2008)</a:t>
            </a:r>
          </a:p>
          <a:p>
            <a:pPr defTabSz="457200">
              <a:spcBef>
                <a:spcPts val="0"/>
              </a:spcBef>
              <a:defRPr/>
            </a:pPr>
            <a:r>
              <a:rPr lang="en-GB" sz="2200" dirty="0">
                <a:solidFill>
                  <a:prstClr val="black">
                    <a:lumMod val="85000"/>
                    <a:lumOff val="15000"/>
                  </a:prstClr>
                </a:solidFill>
                <a:latin typeface="Museo Sans 300" panose="02000000000000000000" pitchFamily="50" charset="0"/>
                <a:ea typeface="ＭＳ Ｐゴシック" charset="-128"/>
              </a:rPr>
              <a:t>Associated with negative education outcomes for children such as persistent </a:t>
            </a:r>
            <a:r>
              <a:rPr lang="en-GB" sz="2200" b="1" dirty="0">
                <a:solidFill>
                  <a:prstClr val="black">
                    <a:lumMod val="85000"/>
                    <a:lumOff val="15000"/>
                  </a:prstClr>
                </a:solidFill>
                <a:latin typeface="Museo Sans 300" panose="02000000000000000000" pitchFamily="50" charset="0"/>
                <a:ea typeface="ＭＳ Ｐゴシック" charset="-128"/>
              </a:rPr>
              <a:t>truanting, bullying, and failure to achieve</a:t>
            </a:r>
            <a:r>
              <a:rPr lang="en-GB" sz="2200" dirty="0">
                <a:solidFill>
                  <a:prstClr val="black">
                    <a:lumMod val="85000"/>
                    <a:lumOff val="15000"/>
                  </a:prstClr>
                </a:solidFill>
                <a:latin typeface="Museo Sans 300" panose="02000000000000000000" pitchFamily="50" charset="0"/>
                <a:ea typeface="ＭＳ Ｐゴシック" charset="-128"/>
              </a:rPr>
              <a:t> in education (</a:t>
            </a:r>
            <a:r>
              <a:rPr lang="en-GB" sz="2200" dirty="0" err="1">
                <a:solidFill>
                  <a:prstClr val="black">
                    <a:lumMod val="85000"/>
                    <a:lumOff val="15000"/>
                  </a:prstClr>
                </a:solidFill>
                <a:latin typeface="Museo Sans 300" panose="02000000000000000000" pitchFamily="50" charset="0"/>
                <a:ea typeface="ＭＳ Ｐゴシック" charset="-128"/>
              </a:rPr>
              <a:t>Clewett</a:t>
            </a:r>
            <a:r>
              <a:rPr lang="en-GB" sz="2200" dirty="0">
                <a:solidFill>
                  <a:prstClr val="black">
                    <a:lumMod val="85000"/>
                    <a:lumOff val="15000"/>
                  </a:prstClr>
                </a:solidFill>
                <a:latin typeface="Museo Sans 300" panose="02000000000000000000" pitchFamily="50" charset="0"/>
                <a:ea typeface="ＭＳ Ｐゴシック" charset="-128"/>
              </a:rPr>
              <a:t> and Glover, 2009)</a:t>
            </a:r>
          </a:p>
          <a:p>
            <a:pPr defTabSz="457200">
              <a:spcBef>
                <a:spcPts val="0"/>
              </a:spcBef>
              <a:defRPr/>
            </a:pPr>
            <a:r>
              <a:rPr lang="en-GB" sz="2200" b="1" dirty="0">
                <a:solidFill>
                  <a:prstClr val="black">
                    <a:lumMod val="85000"/>
                    <a:lumOff val="15000"/>
                  </a:prstClr>
                </a:solidFill>
                <a:latin typeface="Museo Sans 300" panose="02000000000000000000" pitchFamily="50" charset="0"/>
                <a:ea typeface="ＭＳ Ｐゴシック" charset="-128"/>
              </a:rPr>
              <a:t>Financial wellbeing </a:t>
            </a:r>
          </a:p>
          <a:p>
            <a:pPr defTabSz="457200">
              <a:spcBef>
                <a:spcPts val="0"/>
              </a:spcBef>
              <a:defRPr/>
            </a:pPr>
            <a:r>
              <a:rPr lang="en-GB" sz="2200" b="1" dirty="0">
                <a:solidFill>
                  <a:prstClr val="black">
                    <a:lumMod val="85000"/>
                    <a:lumOff val="15000"/>
                  </a:prstClr>
                </a:solidFill>
                <a:latin typeface="Museo Sans 300" panose="02000000000000000000" pitchFamily="50" charset="0"/>
                <a:ea typeface="ＭＳ Ｐゴシック" charset="-128"/>
              </a:rPr>
              <a:t>Stigma </a:t>
            </a:r>
            <a:r>
              <a:rPr lang="en-GB" sz="2200" dirty="0">
                <a:solidFill>
                  <a:prstClr val="black">
                    <a:lumMod val="85000"/>
                    <a:lumOff val="15000"/>
                  </a:prstClr>
                </a:solidFill>
                <a:latin typeface="Museo Sans 300" panose="02000000000000000000" pitchFamily="50" charset="0"/>
                <a:ea typeface="ＭＳ Ｐゴシック" charset="-128"/>
              </a:rPr>
              <a:t>and </a:t>
            </a:r>
            <a:r>
              <a:rPr lang="en-GB" sz="2200" b="1" dirty="0">
                <a:solidFill>
                  <a:prstClr val="black">
                    <a:lumMod val="85000"/>
                    <a:lumOff val="15000"/>
                  </a:prstClr>
                </a:solidFill>
                <a:latin typeface="Museo Sans 300" panose="02000000000000000000" pitchFamily="50" charset="0"/>
                <a:ea typeface="ＭＳ Ｐゴシック" charset="-128"/>
              </a:rPr>
              <a:t>isolation.</a:t>
            </a:r>
          </a:p>
          <a:p>
            <a:endParaRPr lang="en-GB" dirty="0"/>
          </a:p>
        </p:txBody>
      </p:sp>
      <p:sp>
        <p:nvSpPr>
          <p:cNvPr id="4" name="Oval 3">
            <a:extLst>
              <a:ext uri="{FF2B5EF4-FFF2-40B4-BE49-F238E27FC236}">
                <a16:creationId xmlns:a16="http://schemas.microsoft.com/office/drawing/2014/main" xmlns="" id="{3D3DE397-893A-43A7-B1C3-8EAF5199B4F0}"/>
              </a:ext>
            </a:extLst>
          </p:cNvPr>
          <p:cNvSpPr/>
          <p:nvPr/>
        </p:nvSpPr>
        <p:spPr>
          <a:xfrm>
            <a:off x="10017885" y="192635"/>
            <a:ext cx="1335915" cy="1335915"/>
          </a:xfrm>
          <a:prstGeom prst="ellipse">
            <a:avLst/>
          </a:prstGeom>
          <a:solidFill>
            <a:srgbClr val="0099BD"/>
          </a:solidFill>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5" name="Rectangle 4" descr="Group">
            <a:extLst>
              <a:ext uri="{FF2B5EF4-FFF2-40B4-BE49-F238E27FC236}">
                <a16:creationId xmlns:a16="http://schemas.microsoft.com/office/drawing/2014/main" xmlns="" id="{2ABFF521-274B-4D54-BD66-56CE9B6DB78B}"/>
              </a:ext>
            </a:extLst>
          </p:cNvPr>
          <p:cNvSpPr/>
          <p:nvPr/>
        </p:nvSpPr>
        <p:spPr>
          <a:xfrm>
            <a:off x="10298427" y="473177"/>
            <a:ext cx="774830" cy="774830"/>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pic>
        <p:nvPicPr>
          <p:cNvPr id="6" name="Graphic 5">
            <a:extLst>
              <a:ext uri="{FF2B5EF4-FFF2-40B4-BE49-F238E27FC236}">
                <a16:creationId xmlns:a16="http://schemas.microsoft.com/office/drawing/2014/main" xmlns="" id="{159C889C-1BC1-47E0-9791-D128FB01363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84472" y="6002834"/>
            <a:ext cx="6191250" cy="571500"/>
          </a:xfrm>
          <a:prstGeom prst="rect">
            <a:avLst/>
          </a:prstGeom>
        </p:spPr>
      </p:pic>
      <p:pic>
        <p:nvPicPr>
          <p:cNvPr id="8" name="Picture 7">
            <a:extLst>
              <a:ext uri="{FF2B5EF4-FFF2-40B4-BE49-F238E27FC236}">
                <a16:creationId xmlns:a16="http://schemas.microsoft.com/office/drawing/2014/main" xmlns="" id="{EF02DACC-3BA6-4275-9637-B1B9C95052DA}"/>
              </a:ext>
            </a:extLst>
          </p:cNvPr>
          <p:cNvPicPr/>
          <p:nvPr/>
        </p:nvPicPr>
        <p:blipFill>
          <a:blip r:embed="rId7" cstate="print">
            <a:extLst>
              <a:ext uri="{28A0092B-C50C-407E-A947-70E740481C1C}">
                <a14:useLocalDpi xmlns:a14="http://schemas.microsoft.com/office/drawing/2010/main" val="0"/>
              </a:ext>
            </a:extLst>
          </a:blip>
          <a:stretch>
            <a:fillRect/>
          </a:stretch>
        </p:blipFill>
        <p:spPr bwMode="auto">
          <a:xfrm>
            <a:off x="9786278" y="5790581"/>
            <a:ext cx="1763444" cy="783753"/>
          </a:xfrm>
          <a:prstGeom prst="rect">
            <a:avLst/>
          </a:prstGeom>
          <a:noFill/>
          <a:ln>
            <a:noFill/>
          </a:ln>
        </p:spPr>
      </p:pic>
    </p:spTree>
    <p:extLst>
      <p:ext uri="{BB962C8B-B14F-4D97-AF65-F5344CB8AC3E}">
        <p14:creationId xmlns:p14="http://schemas.microsoft.com/office/powerpoint/2010/main" val="533695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3FB636-73CB-4868-BD07-C362282E7643}"/>
              </a:ext>
            </a:extLst>
          </p:cNvPr>
          <p:cNvSpPr>
            <a:spLocks noGrp="1"/>
          </p:cNvSpPr>
          <p:nvPr>
            <p:ph type="title"/>
          </p:nvPr>
        </p:nvSpPr>
        <p:spPr>
          <a:xfrm>
            <a:off x="6090573" y="1814053"/>
            <a:ext cx="4977976" cy="2853482"/>
          </a:xfrm>
        </p:spPr>
        <p:txBody>
          <a:bodyPr>
            <a:normAutofit/>
          </a:bodyPr>
          <a:lstStyle/>
          <a:p>
            <a:r>
              <a:rPr lang="en-GB" b="1" dirty="0">
                <a:solidFill>
                  <a:srgbClr val="0099BD"/>
                </a:solidFill>
                <a:latin typeface="Museo 900" panose="02000000000000000000" pitchFamily="50" charset="0"/>
              </a:rPr>
              <a:t>Understanding the pressure on families</a:t>
            </a:r>
          </a:p>
        </p:txBody>
      </p:sp>
      <p:pic>
        <p:nvPicPr>
          <p:cNvPr id="7" name="Content Placeholder 3" descr="C:\Users\polly.wright\AppData\Local\Microsoft\Windows\Temporary Internet Files\Content.IE5\X9W4RXTA\9747-3d-illustration-of-a-person-being-crushed-in-a-vice-pv[1].jpg">
            <a:extLst>
              <a:ext uri="{FF2B5EF4-FFF2-40B4-BE49-F238E27FC236}">
                <a16:creationId xmlns:a16="http://schemas.microsoft.com/office/drawing/2014/main" xmlns="" id="{45F03AAA-7F19-4874-AB05-38732677969C}"/>
              </a:ext>
            </a:extLst>
          </p:cNvPr>
          <p:cNvPicPr>
            <a:picLocks noChangeAspect="1" noChangeArrowheads="1"/>
          </p:cNvPicPr>
          <p:nvPr/>
        </p:nvPicPr>
        <p:blipFill rotWithShape="1">
          <a:blip r:embed="rId3" cstate="print">
            <a:alphaModFix/>
            <a:extLst>
              <a:ext uri="{28A0092B-C50C-407E-A947-70E740481C1C}">
                <a14:useLocalDpi xmlns:a14="http://schemas.microsoft.com/office/drawing/2010/main" val="0"/>
              </a:ext>
            </a:extLst>
          </a:blip>
          <a:srcRect r="4455" b="-3"/>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4" name="Graphic 3">
            <a:extLst>
              <a:ext uri="{FF2B5EF4-FFF2-40B4-BE49-F238E27FC236}">
                <a16:creationId xmlns:a16="http://schemas.microsoft.com/office/drawing/2014/main" xmlns="" id="{9FAB517E-E1B8-40B3-8CD9-A68FF523067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84472" y="6002834"/>
            <a:ext cx="6191250" cy="571500"/>
          </a:xfrm>
          <a:prstGeom prst="rect">
            <a:avLst/>
          </a:prstGeom>
        </p:spPr>
      </p:pic>
      <p:pic>
        <p:nvPicPr>
          <p:cNvPr id="6" name="Picture 5">
            <a:extLst>
              <a:ext uri="{FF2B5EF4-FFF2-40B4-BE49-F238E27FC236}">
                <a16:creationId xmlns:a16="http://schemas.microsoft.com/office/drawing/2014/main" xmlns="" id="{EF02DACC-3BA6-4275-9637-B1B9C95052DA}"/>
              </a:ext>
            </a:extLst>
          </p:cNvPr>
          <p:cNvPicPr/>
          <p:nvPr/>
        </p:nvPicPr>
        <p:blipFill>
          <a:blip r:embed="rId6" cstate="print">
            <a:extLst>
              <a:ext uri="{28A0092B-C50C-407E-A947-70E740481C1C}">
                <a14:useLocalDpi xmlns:a14="http://schemas.microsoft.com/office/drawing/2010/main" val="0"/>
              </a:ext>
            </a:extLst>
          </a:blip>
          <a:stretch>
            <a:fillRect/>
          </a:stretch>
        </p:blipFill>
        <p:spPr bwMode="auto">
          <a:xfrm>
            <a:off x="9786278" y="5790581"/>
            <a:ext cx="1763444" cy="783753"/>
          </a:xfrm>
          <a:prstGeom prst="rect">
            <a:avLst/>
          </a:prstGeom>
          <a:noFill/>
          <a:ln>
            <a:noFill/>
          </a:ln>
        </p:spPr>
      </p:pic>
    </p:spTree>
    <p:extLst>
      <p:ext uri="{BB962C8B-B14F-4D97-AF65-F5344CB8AC3E}">
        <p14:creationId xmlns:p14="http://schemas.microsoft.com/office/powerpoint/2010/main" val="492654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CE0E9E1-0AED-45C5-B9C8-75A99734C17F}"/>
              </a:ext>
            </a:extLst>
          </p:cNvPr>
          <p:cNvSpPr>
            <a:spLocks noGrp="1"/>
          </p:cNvSpPr>
          <p:nvPr>
            <p:ph idx="1"/>
          </p:nvPr>
        </p:nvSpPr>
        <p:spPr>
          <a:xfrm>
            <a:off x="838200" y="1047135"/>
            <a:ext cx="10515600" cy="4353446"/>
          </a:xfrm>
        </p:spPr>
        <p:txBody>
          <a:bodyPr>
            <a:normAutofit fontScale="92500"/>
          </a:bodyPr>
          <a:lstStyle/>
          <a:p>
            <a:pPr marL="0" indent="0">
              <a:buNone/>
            </a:pPr>
            <a:r>
              <a:rPr lang="en-GB" sz="2400" i="1" dirty="0" smtClean="0">
                <a:solidFill>
                  <a:srgbClr val="0099BD"/>
                </a:solidFill>
                <a:latin typeface="Museo Sans 300" panose="02000000000000000000" pitchFamily="50" charset="0"/>
              </a:rPr>
              <a:t>“I was so unsure of what to expect on my first visit, but I was made to feel normal and not judged or looked down on – it made a real difference.”</a:t>
            </a:r>
            <a:r>
              <a:rPr lang="en-GB" sz="2400" dirty="0" smtClean="0">
                <a:solidFill>
                  <a:srgbClr val="0099BD"/>
                </a:solidFill>
                <a:latin typeface="Museo Sans 300" panose="02000000000000000000" pitchFamily="50" charset="0"/>
              </a:rPr>
              <a:t> </a:t>
            </a:r>
            <a:r>
              <a:rPr lang="en-GB" sz="2400" dirty="0" smtClean="0">
                <a:latin typeface="Museo Sans 300" panose="02000000000000000000" pitchFamily="50" charset="0"/>
              </a:rPr>
              <a:t>(</a:t>
            </a:r>
            <a:r>
              <a:rPr lang="en-GB" sz="2400" dirty="0">
                <a:latin typeface="Museo Sans 300" panose="02000000000000000000" pitchFamily="50" charset="0"/>
              </a:rPr>
              <a:t>Partner of prisoner, </a:t>
            </a:r>
            <a:r>
              <a:rPr lang="en-GB" sz="2400" dirty="0" smtClean="0">
                <a:latin typeface="Museo Sans 300" panose="02000000000000000000" pitchFamily="50" charset="0"/>
              </a:rPr>
              <a:t>Clinks </a:t>
            </a:r>
            <a:r>
              <a:rPr lang="en-GB" sz="2400" dirty="0">
                <a:latin typeface="Museo Sans 300" panose="02000000000000000000" pitchFamily="50" charset="0"/>
              </a:rPr>
              <a:t>2019)</a:t>
            </a:r>
          </a:p>
          <a:p>
            <a:pPr marL="0" indent="0">
              <a:buNone/>
            </a:pPr>
            <a:endParaRPr lang="en-GB" sz="2400" dirty="0">
              <a:latin typeface="Museo Sans 300" panose="02000000000000000000" pitchFamily="50" charset="0"/>
            </a:endParaRPr>
          </a:p>
          <a:p>
            <a:pPr marL="0" indent="0">
              <a:buNone/>
            </a:pPr>
            <a:r>
              <a:rPr lang="en-GB" sz="2400" i="1" dirty="0" smtClean="0">
                <a:solidFill>
                  <a:srgbClr val="0099BD"/>
                </a:solidFill>
                <a:latin typeface="Museo Sans 300" panose="02000000000000000000" pitchFamily="50" charset="0"/>
              </a:rPr>
              <a:t>“I </a:t>
            </a:r>
            <a:r>
              <a:rPr lang="en-GB" sz="2400" i="1" dirty="0">
                <a:solidFill>
                  <a:srgbClr val="0099BD"/>
                </a:solidFill>
                <a:latin typeface="Museo Sans 300" panose="02000000000000000000" pitchFamily="50" charset="0"/>
              </a:rPr>
              <a:t>really miss him. I’m always in tears. He’s missing so much of (son)… I find it really sad… He was a really good Dad. He did half of it all. I find it really hard</a:t>
            </a:r>
            <a:r>
              <a:rPr lang="en-GB" sz="2400" i="1" dirty="0" smtClean="0">
                <a:solidFill>
                  <a:srgbClr val="0099BD"/>
                </a:solidFill>
                <a:latin typeface="Museo Sans 300" panose="02000000000000000000" pitchFamily="50" charset="0"/>
              </a:rPr>
              <a:t>.” </a:t>
            </a:r>
            <a:r>
              <a:rPr lang="en-GB" sz="2400" dirty="0">
                <a:latin typeface="Museo Sans 300" panose="02000000000000000000" pitchFamily="50" charset="0"/>
              </a:rPr>
              <a:t>(Partner of prisoner, Barnardo’s 2017)</a:t>
            </a:r>
          </a:p>
          <a:p>
            <a:pPr marL="0" indent="0">
              <a:buNone/>
            </a:pPr>
            <a:endParaRPr lang="en-GB" sz="2400" dirty="0">
              <a:latin typeface="Museo Sans 300" panose="02000000000000000000" pitchFamily="50" charset="0"/>
            </a:endParaRPr>
          </a:p>
          <a:p>
            <a:pPr marL="0" indent="0">
              <a:buNone/>
            </a:pPr>
            <a:r>
              <a:rPr lang="en-GB" sz="2400" i="1" dirty="0" smtClean="0">
                <a:solidFill>
                  <a:srgbClr val="0099BD"/>
                </a:solidFill>
                <a:latin typeface="Museo Sans 300" panose="02000000000000000000" pitchFamily="50" charset="0"/>
              </a:rPr>
              <a:t>“During </a:t>
            </a:r>
            <a:r>
              <a:rPr lang="en-GB" sz="2400" i="1" dirty="0">
                <a:solidFill>
                  <a:srgbClr val="0099BD"/>
                </a:solidFill>
                <a:latin typeface="Museo Sans 300" panose="02000000000000000000" pitchFamily="50" charset="0"/>
              </a:rPr>
              <a:t>the family visit we could play games, do face painting, draw and write. This was one of the best moments for my Dad and I, I never wanted to leave. I had been with Mum and Dad for 3 hours and had a blast. It was time to go home, I was crying rivers when I had to go</a:t>
            </a:r>
            <a:r>
              <a:rPr lang="en-GB" sz="2400" i="1" dirty="0" smtClean="0">
                <a:solidFill>
                  <a:srgbClr val="0099BD"/>
                </a:solidFill>
                <a:latin typeface="Museo Sans 300" panose="02000000000000000000" pitchFamily="50" charset="0"/>
              </a:rPr>
              <a:t>.” </a:t>
            </a:r>
            <a:r>
              <a:rPr lang="en-GB" sz="2400" dirty="0">
                <a:latin typeface="Museo Sans 300" panose="02000000000000000000" pitchFamily="50" charset="0"/>
              </a:rPr>
              <a:t>(Child with father in prison, NICCO)</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4" name="Graphic 3">
            <a:extLst>
              <a:ext uri="{FF2B5EF4-FFF2-40B4-BE49-F238E27FC236}">
                <a16:creationId xmlns:a16="http://schemas.microsoft.com/office/drawing/2014/main" xmlns="" id="{77347BDD-0035-47BD-A222-2981352C9E4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84472" y="6002834"/>
            <a:ext cx="6191250" cy="571500"/>
          </a:xfrm>
          <a:prstGeom prst="rect">
            <a:avLst/>
          </a:prstGeom>
        </p:spPr>
      </p:pic>
      <p:pic>
        <p:nvPicPr>
          <p:cNvPr id="6" name="Picture 5">
            <a:extLst>
              <a:ext uri="{FF2B5EF4-FFF2-40B4-BE49-F238E27FC236}">
                <a16:creationId xmlns:a16="http://schemas.microsoft.com/office/drawing/2014/main" xmlns="" id="{EF02DACC-3BA6-4275-9637-B1B9C95052DA}"/>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9786278" y="5790581"/>
            <a:ext cx="1763444" cy="783753"/>
          </a:xfrm>
          <a:prstGeom prst="rect">
            <a:avLst/>
          </a:prstGeom>
          <a:noFill/>
          <a:ln>
            <a:noFill/>
          </a:ln>
        </p:spPr>
      </p:pic>
    </p:spTree>
    <p:extLst>
      <p:ext uri="{BB962C8B-B14F-4D97-AF65-F5344CB8AC3E}">
        <p14:creationId xmlns:p14="http://schemas.microsoft.com/office/powerpoint/2010/main" val="1066042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xmlns=""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xmlns=""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97532D1B-96A0-4F7A-92D6-0DAFB64435B6}"/>
              </a:ext>
            </a:extLst>
          </p:cNvPr>
          <p:cNvSpPr>
            <a:spLocks noGrp="1"/>
          </p:cNvSpPr>
          <p:nvPr>
            <p:ph type="title"/>
          </p:nvPr>
        </p:nvSpPr>
        <p:spPr>
          <a:xfrm>
            <a:off x="6090572" y="1859407"/>
            <a:ext cx="5310729" cy="1454051"/>
          </a:xfrm>
        </p:spPr>
        <p:txBody>
          <a:bodyPr vert="horz" lIns="91440" tIns="45720" rIns="91440" bIns="45720" rtlCol="0">
            <a:noAutofit/>
          </a:bodyPr>
          <a:lstStyle/>
          <a:p>
            <a:r>
              <a:rPr lang="en-US" sz="4000" b="1" dirty="0">
                <a:solidFill>
                  <a:srgbClr val="0099BD"/>
                </a:solidFill>
                <a:latin typeface="Museo 900" panose="02000000000000000000" pitchFamily="50" charset="0"/>
              </a:rPr>
              <a:t>Supporting prisoners who do not have family ties</a:t>
            </a:r>
          </a:p>
        </p:txBody>
      </p:sp>
      <p:sp>
        <p:nvSpPr>
          <p:cNvPr id="31" name="Freeform 62">
            <a:extLst>
              <a:ext uri="{FF2B5EF4-FFF2-40B4-BE49-F238E27FC236}">
                <a16:creationId xmlns:a16="http://schemas.microsoft.com/office/drawing/2014/main" xmlns=""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Content Placeholder 4" descr="A chain link fence&#10;&#10;Description automatically generated">
            <a:extLst>
              <a:ext uri="{FF2B5EF4-FFF2-40B4-BE49-F238E27FC236}">
                <a16:creationId xmlns:a16="http://schemas.microsoft.com/office/drawing/2014/main" xmlns="" id="{04E7375E-CAA0-4110-A735-6E7432DC9B6B}"/>
              </a:ext>
            </a:extLst>
          </p:cNvPr>
          <p:cNvPicPr>
            <a:picLocks noChangeAspect="1"/>
          </p:cNvPicPr>
          <p:nvPr/>
        </p:nvPicPr>
        <p:blipFill rotWithShape="1">
          <a:blip r:embed="rId4">
            <a:alphaModFix/>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8788" r="19555" b="-1"/>
          <a:stretch/>
        </p:blipFill>
        <p:spPr>
          <a:xfrm>
            <a:off x="20" y="849599"/>
            <a:ext cx="4893084" cy="5121370"/>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14" name="Content Placeholder 13">
            <a:extLst>
              <a:ext uri="{FF2B5EF4-FFF2-40B4-BE49-F238E27FC236}">
                <a16:creationId xmlns:a16="http://schemas.microsoft.com/office/drawing/2014/main" xmlns="" id="{C5091B58-B912-4937-9080-F26EE39FDD10}"/>
              </a:ext>
            </a:extLst>
          </p:cNvPr>
          <p:cNvSpPr>
            <a:spLocks noGrp="1"/>
          </p:cNvSpPr>
          <p:nvPr>
            <p:ph idx="1"/>
          </p:nvPr>
        </p:nvSpPr>
        <p:spPr>
          <a:xfrm>
            <a:off x="6090574" y="3257928"/>
            <a:ext cx="4977578" cy="2139981"/>
          </a:xfrm>
        </p:spPr>
        <p:txBody>
          <a:bodyPr vert="horz" lIns="91440" tIns="45720" rIns="91440" bIns="45720" rtlCol="0" anchor="ctr">
            <a:normAutofit/>
          </a:bodyPr>
          <a:lstStyle/>
          <a:p>
            <a:pPr marL="0" indent="0">
              <a:buNone/>
            </a:pPr>
            <a:r>
              <a:rPr lang="en-US" sz="3200" dirty="0">
                <a:solidFill>
                  <a:srgbClr val="000000"/>
                </a:solidFill>
                <a:latin typeface="Museo Sans 300" panose="02000000000000000000" pitchFamily="50" charset="0"/>
              </a:rPr>
              <a:t>Which prisoners might struggle to maintain relationships with family?</a:t>
            </a:r>
          </a:p>
        </p:txBody>
      </p:sp>
      <p:sp>
        <p:nvSpPr>
          <p:cNvPr id="8" name="Rectangle 7" descr="Jail">
            <a:extLst>
              <a:ext uri="{FF2B5EF4-FFF2-40B4-BE49-F238E27FC236}">
                <a16:creationId xmlns:a16="http://schemas.microsoft.com/office/drawing/2014/main" xmlns="" id="{0EB8B623-AA51-4EAA-8AAE-BADEEE85E5D1}"/>
              </a:ext>
            </a:extLst>
          </p:cNvPr>
          <p:cNvSpPr/>
          <p:nvPr/>
        </p:nvSpPr>
        <p:spPr>
          <a:xfrm>
            <a:off x="8373628" y="801711"/>
            <a:ext cx="774830" cy="774830"/>
          </a:xfrm>
          <a:prstGeom prst="rect">
            <a:avLst/>
          </a:prstGeom>
          <a: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2" name="Rectangle 21" descr="Jail">
            <a:extLst>
              <a:ext uri="{FF2B5EF4-FFF2-40B4-BE49-F238E27FC236}">
                <a16:creationId xmlns:a16="http://schemas.microsoft.com/office/drawing/2014/main" xmlns="" id="{A57A6CEE-0AF1-450E-B292-DDC33A900A27}"/>
              </a:ext>
            </a:extLst>
          </p:cNvPr>
          <p:cNvSpPr/>
          <p:nvPr/>
        </p:nvSpPr>
        <p:spPr>
          <a:xfrm>
            <a:off x="11013886" y="409613"/>
            <a:ext cx="774830" cy="774830"/>
          </a:xfrm>
          <a:prstGeom prst="rect">
            <a:avLst/>
          </a:prstGeom>
          <a: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6" name="Oval 15">
            <a:extLst>
              <a:ext uri="{FF2B5EF4-FFF2-40B4-BE49-F238E27FC236}">
                <a16:creationId xmlns:a16="http://schemas.microsoft.com/office/drawing/2014/main" xmlns="" id="{A6D4DB5D-F627-435B-830E-C1BBF4B43BE2}"/>
              </a:ext>
            </a:extLst>
          </p:cNvPr>
          <p:cNvSpPr/>
          <p:nvPr/>
        </p:nvSpPr>
        <p:spPr>
          <a:xfrm>
            <a:off x="10345927" y="343150"/>
            <a:ext cx="1335915" cy="1335915"/>
          </a:xfrm>
          <a:prstGeom prst="ellipse">
            <a:avLst/>
          </a:prstGeom>
          <a:solidFill>
            <a:srgbClr val="0099BD"/>
          </a:solidFill>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17" name="Rectangle 16" descr="Jail">
            <a:extLst>
              <a:ext uri="{FF2B5EF4-FFF2-40B4-BE49-F238E27FC236}">
                <a16:creationId xmlns:a16="http://schemas.microsoft.com/office/drawing/2014/main" xmlns="" id="{45BFA0FA-C09C-4F03-BBF6-115103670045}"/>
              </a:ext>
            </a:extLst>
          </p:cNvPr>
          <p:cNvSpPr/>
          <p:nvPr/>
        </p:nvSpPr>
        <p:spPr>
          <a:xfrm>
            <a:off x="10626471" y="623692"/>
            <a:ext cx="774830" cy="774830"/>
          </a:xfrm>
          <a:prstGeom prst="rect">
            <a:avLst/>
          </a:prstGeom>
          <a: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pic>
        <p:nvPicPr>
          <p:cNvPr id="13" name="Graphic 12">
            <a:extLst>
              <a:ext uri="{FF2B5EF4-FFF2-40B4-BE49-F238E27FC236}">
                <a16:creationId xmlns:a16="http://schemas.microsoft.com/office/drawing/2014/main" xmlns="" id="{558AFC4F-EB74-42E3-AE69-8A9DF10DA5A5}"/>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84472" y="6002834"/>
            <a:ext cx="6191250" cy="571500"/>
          </a:xfrm>
          <a:prstGeom prst="rect">
            <a:avLst/>
          </a:prstGeom>
        </p:spPr>
      </p:pic>
      <p:pic>
        <p:nvPicPr>
          <p:cNvPr id="18" name="Picture 17">
            <a:extLst>
              <a:ext uri="{FF2B5EF4-FFF2-40B4-BE49-F238E27FC236}">
                <a16:creationId xmlns:a16="http://schemas.microsoft.com/office/drawing/2014/main" xmlns="" id="{EF02DACC-3BA6-4275-9637-B1B9C95052DA}"/>
              </a:ext>
            </a:extLst>
          </p:cNvPr>
          <p:cNvPicPr/>
          <p:nvPr/>
        </p:nvPicPr>
        <p:blipFill>
          <a:blip r:embed="rId10" cstate="print">
            <a:extLst>
              <a:ext uri="{28A0092B-C50C-407E-A947-70E740481C1C}">
                <a14:useLocalDpi xmlns:a14="http://schemas.microsoft.com/office/drawing/2010/main" val="0"/>
              </a:ext>
            </a:extLst>
          </a:blip>
          <a:stretch>
            <a:fillRect/>
          </a:stretch>
        </p:blipFill>
        <p:spPr bwMode="auto">
          <a:xfrm>
            <a:off x="9786278" y="5790581"/>
            <a:ext cx="1763444" cy="783753"/>
          </a:xfrm>
          <a:prstGeom prst="rect">
            <a:avLst/>
          </a:prstGeom>
          <a:noFill/>
          <a:ln>
            <a:noFill/>
          </a:ln>
        </p:spPr>
      </p:pic>
    </p:spTree>
    <p:extLst>
      <p:ext uri="{BB962C8B-B14F-4D97-AF65-F5344CB8AC3E}">
        <p14:creationId xmlns:p14="http://schemas.microsoft.com/office/powerpoint/2010/main" val="3089048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5F6ABB-E5B7-4E11-8F54-37AA934000DA}"/>
              </a:ext>
            </a:extLst>
          </p:cNvPr>
          <p:cNvSpPr>
            <a:spLocks noGrp="1"/>
          </p:cNvSpPr>
          <p:nvPr>
            <p:ph type="title"/>
          </p:nvPr>
        </p:nvSpPr>
        <p:spPr/>
        <p:txBody>
          <a:bodyPr/>
          <a:lstStyle/>
          <a:p>
            <a:r>
              <a:rPr lang="en-GB" b="1" dirty="0">
                <a:solidFill>
                  <a:srgbClr val="0099BD"/>
                </a:solidFill>
                <a:latin typeface="Museo 900" panose="02000000000000000000" pitchFamily="50" charset="0"/>
              </a:rPr>
              <a:t>Care Leavers in custody</a:t>
            </a:r>
          </a:p>
        </p:txBody>
      </p:sp>
      <p:sp>
        <p:nvSpPr>
          <p:cNvPr id="3" name="Content Placeholder 2">
            <a:extLst>
              <a:ext uri="{FF2B5EF4-FFF2-40B4-BE49-F238E27FC236}">
                <a16:creationId xmlns:a16="http://schemas.microsoft.com/office/drawing/2014/main" xmlns="" id="{BCC120AB-A63B-4474-81EC-B7D4AA7AD840}"/>
              </a:ext>
            </a:extLst>
          </p:cNvPr>
          <p:cNvSpPr>
            <a:spLocks noGrp="1"/>
          </p:cNvSpPr>
          <p:nvPr>
            <p:ph idx="1"/>
          </p:nvPr>
        </p:nvSpPr>
        <p:spPr>
          <a:xfrm>
            <a:off x="838200" y="1515443"/>
            <a:ext cx="10515600" cy="4351338"/>
          </a:xfrm>
        </p:spPr>
        <p:txBody>
          <a:bodyPr>
            <a:normAutofit fontScale="92500" lnSpcReduction="10000"/>
          </a:bodyPr>
          <a:lstStyle/>
          <a:p>
            <a:r>
              <a:rPr lang="en-GB" sz="2200" dirty="0" err="1">
                <a:latin typeface="Museo Sans 300" panose="02000000000000000000" pitchFamily="50" charset="0"/>
              </a:rPr>
              <a:t>MoJ</a:t>
            </a:r>
            <a:r>
              <a:rPr lang="en-GB" sz="2200" dirty="0">
                <a:latin typeface="Museo Sans 300" panose="02000000000000000000" pitchFamily="50" charset="0"/>
              </a:rPr>
              <a:t> Care Leaver </a:t>
            </a:r>
            <a:r>
              <a:rPr lang="en-GB" sz="2200" dirty="0" err="1">
                <a:latin typeface="Museo Sans 300" panose="02000000000000000000" pitchFamily="50" charset="0"/>
              </a:rPr>
              <a:t>Covenent</a:t>
            </a:r>
            <a:r>
              <a:rPr lang="en-GB" sz="2200" dirty="0">
                <a:latin typeface="Museo Sans 300" panose="02000000000000000000" pitchFamily="50" charset="0"/>
              </a:rPr>
              <a:t> (2018):</a:t>
            </a:r>
          </a:p>
          <a:p>
            <a:pPr marL="457200" lvl="1" indent="-57150">
              <a:buNone/>
            </a:pPr>
            <a:r>
              <a:rPr lang="en-GB" sz="2200" i="1" dirty="0">
                <a:solidFill>
                  <a:srgbClr val="0099BD"/>
                </a:solidFill>
                <a:latin typeface="Museo Sans 300" panose="02000000000000000000" pitchFamily="50" charset="0"/>
              </a:rPr>
              <a:t>‘HMPPS will provide a framework of provision and policies that together, will work to improve the life-chances of care leavers once in the community’</a:t>
            </a:r>
          </a:p>
          <a:p>
            <a:r>
              <a:rPr lang="en-GB" sz="2200" dirty="0">
                <a:latin typeface="Museo Sans 300" panose="02000000000000000000" pitchFamily="50" charset="0"/>
              </a:rPr>
              <a:t>Care Leavers are defined as </a:t>
            </a:r>
            <a:r>
              <a:rPr lang="en-GB" sz="2200" b="1" dirty="0">
                <a:latin typeface="Museo Sans 300" panose="02000000000000000000" pitchFamily="50" charset="0"/>
              </a:rPr>
              <a:t>young adults aged between 18 and 25 </a:t>
            </a:r>
            <a:r>
              <a:rPr lang="en-GB" sz="2200" dirty="0">
                <a:latin typeface="Museo Sans 300" panose="02000000000000000000" pitchFamily="50" charset="0"/>
              </a:rPr>
              <a:t>who have been in care for 13 weeks or more since their 14</a:t>
            </a:r>
            <a:r>
              <a:rPr lang="en-GB" sz="2200" baseline="30000" dirty="0">
                <a:latin typeface="Museo Sans 300" panose="02000000000000000000" pitchFamily="50" charset="0"/>
              </a:rPr>
              <a:t>th</a:t>
            </a:r>
            <a:r>
              <a:rPr lang="en-GB" sz="2200" dirty="0">
                <a:latin typeface="Museo Sans 300" panose="02000000000000000000" pitchFamily="50" charset="0"/>
              </a:rPr>
              <a:t> birthday, including over their 16</a:t>
            </a:r>
            <a:r>
              <a:rPr lang="en-GB" sz="2200" baseline="30000" dirty="0">
                <a:latin typeface="Museo Sans 300" panose="02000000000000000000" pitchFamily="50" charset="0"/>
              </a:rPr>
              <a:t>th</a:t>
            </a:r>
            <a:r>
              <a:rPr lang="en-GB" sz="2200" dirty="0">
                <a:latin typeface="Museo Sans 300" panose="02000000000000000000" pitchFamily="50" charset="0"/>
              </a:rPr>
              <a:t> birthday.</a:t>
            </a:r>
          </a:p>
          <a:p>
            <a:r>
              <a:rPr lang="en-GB" sz="2200" dirty="0">
                <a:latin typeface="Museo Sans 300" panose="02000000000000000000" pitchFamily="50" charset="0"/>
              </a:rPr>
              <a:t>In March 2018 there were </a:t>
            </a:r>
            <a:r>
              <a:rPr lang="en-GB" sz="2200" b="1" dirty="0">
                <a:latin typeface="Museo Sans 300" panose="02000000000000000000" pitchFamily="50" charset="0"/>
              </a:rPr>
              <a:t>1020 Care Leavers aged 19-21 in custody </a:t>
            </a:r>
            <a:r>
              <a:rPr lang="en-GB" sz="2200" dirty="0">
                <a:latin typeface="Museo Sans 300" panose="02000000000000000000" pitchFamily="50" charset="0"/>
              </a:rPr>
              <a:t>(there were an additional 2270 young people for whom they did not know their accommodation status) (DfE, 2018)</a:t>
            </a:r>
          </a:p>
          <a:p>
            <a:r>
              <a:rPr lang="en-GB" sz="2200" b="1" dirty="0">
                <a:latin typeface="Museo Sans 300" panose="02000000000000000000" pitchFamily="50" charset="0"/>
              </a:rPr>
              <a:t>27% of the adult prison population have had experience of the care system</a:t>
            </a:r>
            <a:r>
              <a:rPr lang="en-GB" sz="2200" dirty="0">
                <a:latin typeface="Museo Sans 300" panose="02000000000000000000" pitchFamily="50" charset="0"/>
              </a:rPr>
              <a:t>, despite the fact that only 1% of under 18s enter local authority care annually.</a:t>
            </a:r>
          </a:p>
          <a:p>
            <a:r>
              <a:rPr lang="en-GB" sz="2200" dirty="0">
                <a:latin typeface="Museo Sans 300" panose="02000000000000000000" pitchFamily="50" charset="0"/>
              </a:rPr>
              <a:t>Care leavers are </a:t>
            </a:r>
            <a:r>
              <a:rPr lang="en-GB" sz="2200" b="1" dirty="0">
                <a:latin typeface="Museo Sans 300" panose="02000000000000000000" pitchFamily="50" charset="0"/>
              </a:rPr>
              <a:t>more likely to be reconvicted or breached </a:t>
            </a:r>
            <a:r>
              <a:rPr lang="en-GB" sz="2200" dirty="0">
                <a:latin typeface="Museo Sans 300" panose="02000000000000000000" pitchFamily="50" charset="0"/>
              </a:rPr>
              <a:t>when they leave custody (</a:t>
            </a:r>
            <a:r>
              <a:rPr lang="en-GB" sz="2200" dirty="0" err="1">
                <a:latin typeface="Museo Sans 300" panose="02000000000000000000" pitchFamily="50" charset="0"/>
              </a:rPr>
              <a:t>MoJ</a:t>
            </a:r>
            <a:r>
              <a:rPr lang="en-GB" sz="2200" dirty="0">
                <a:latin typeface="Museo Sans 300" panose="02000000000000000000" pitchFamily="50" charset="0"/>
              </a:rPr>
              <a:t>, 2013).</a:t>
            </a:r>
          </a:p>
          <a:p>
            <a:r>
              <a:rPr lang="en-GB" sz="2200" dirty="0">
                <a:latin typeface="Museo Sans 300" panose="02000000000000000000" pitchFamily="50" charset="0"/>
              </a:rPr>
              <a:t>Care leavers often </a:t>
            </a:r>
            <a:r>
              <a:rPr lang="en-GB" sz="2200" b="1" dirty="0">
                <a:latin typeface="Museo Sans 300" panose="02000000000000000000" pitchFamily="50" charset="0"/>
              </a:rPr>
              <a:t>most vulnerable individuals in custody </a:t>
            </a:r>
            <a:r>
              <a:rPr lang="en-GB" sz="2200" dirty="0">
                <a:latin typeface="Museo Sans 300" panose="02000000000000000000" pitchFamily="50" charset="0"/>
              </a:rPr>
              <a:t>– with greater risk of self-harm and suicide.</a:t>
            </a:r>
          </a:p>
          <a:p>
            <a:pPr marL="0" indent="0">
              <a:buNone/>
            </a:pPr>
            <a:endParaRPr lang="en-GB" dirty="0"/>
          </a:p>
        </p:txBody>
      </p:sp>
      <p:pic>
        <p:nvPicPr>
          <p:cNvPr id="4" name="Graphic 3">
            <a:extLst>
              <a:ext uri="{FF2B5EF4-FFF2-40B4-BE49-F238E27FC236}">
                <a16:creationId xmlns:a16="http://schemas.microsoft.com/office/drawing/2014/main" xmlns="" id="{6B82703B-5260-4F03-AF44-7BED6A21B70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84472" y="6002834"/>
            <a:ext cx="6191250" cy="571500"/>
          </a:xfrm>
          <a:prstGeom prst="rect">
            <a:avLst/>
          </a:prstGeom>
        </p:spPr>
      </p:pic>
      <p:pic>
        <p:nvPicPr>
          <p:cNvPr id="6" name="Picture 5">
            <a:extLst>
              <a:ext uri="{FF2B5EF4-FFF2-40B4-BE49-F238E27FC236}">
                <a16:creationId xmlns:a16="http://schemas.microsoft.com/office/drawing/2014/main" xmlns="" id="{EF02DACC-3BA6-4275-9637-B1B9C95052DA}"/>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9786278" y="5790581"/>
            <a:ext cx="1763444" cy="783753"/>
          </a:xfrm>
          <a:prstGeom prst="rect">
            <a:avLst/>
          </a:prstGeom>
          <a:noFill/>
          <a:ln>
            <a:noFill/>
          </a:ln>
        </p:spPr>
      </p:pic>
    </p:spTree>
    <p:extLst>
      <p:ext uri="{BB962C8B-B14F-4D97-AF65-F5344CB8AC3E}">
        <p14:creationId xmlns:p14="http://schemas.microsoft.com/office/powerpoint/2010/main" val="1267309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294CE0-0171-4CF6-A59A-DD1AE78C1901}"/>
              </a:ext>
            </a:extLst>
          </p:cNvPr>
          <p:cNvSpPr>
            <a:spLocks noGrp="1"/>
          </p:cNvSpPr>
          <p:nvPr>
            <p:ph type="title"/>
          </p:nvPr>
        </p:nvSpPr>
        <p:spPr/>
        <p:txBody>
          <a:bodyPr/>
          <a:lstStyle/>
          <a:p>
            <a:r>
              <a:rPr lang="en-GB" b="1" dirty="0">
                <a:solidFill>
                  <a:srgbClr val="0099BD"/>
                </a:solidFill>
                <a:latin typeface="Museo 900" panose="02000000000000000000" pitchFamily="50" charset="0"/>
              </a:rPr>
              <a:t>Local authority support for Care Leavers in Custody</a:t>
            </a:r>
          </a:p>
        </p:txBody>
      </p:sp>
      <p:sp>
        <p:nvSpPr>
          <p:cNvPr id="3" name="Content Placeholder 2">
            <a:extLst>
              <a:ext uri="{FF2B5EF4-FFF2-40B4-BE49-F238E27FC236}">
                <a16:creationId xmlns:a16="http://schemas.microsoft.com/office/drawing/2014/main" xmlns="" id="{E248AB27-59FF-4940-9C93-BF649EE58C4E}"/>
              </a:ext>
            </a:extLst>
          </p:cNvPr>
          <p:cNvSpPr>
            <a:spLocks noGrp="1"/>
          </p:cNvSpPr>
          <p:nvPr>
            <p:ph idx="1"/>
          </p:nvPr>
        </p:nvSpPr>
        <p:spPr/>
        <p:txBody>
          <a:bodyPr/>
          <a:lstStyle/>
          <a:p>
            <a:r>
              <a:rPr lang="en-GB" sz="2400" dirty="0">
                <a:latin typeface="Museo Sans 300" panose="02000000000000000000" pitchFamily="50" charset="0"/>
              </a:rPr>
              <a:t>All local authorities have a ‘Local Offer for Care Leavers’ which details the service and support available to them</a:t>
            </a:r>
          </a:p>
          <a:p>
            <a:r>
              <a:rPr lang="en-GB" sz="2400" dirty="0">
                <a:latin typeface="Museo Sans 300" panose="02000000000000000000" pitchFamily="50" charset="0"/>
              </a:rPr>
              <a:t>Personal Advisors</a:t>
            </a:r>
          </a:p>
          <a:p>
            <a:r>
              <a:rPr lang="en-GB" sz="2400" dirty="0">
                <a:latin typeface="Museo Sans 300" panose="02000000000000000000" pitchFamily="50" charset="0"/>
              </a:rPr>
              <a:t>Pathway Plans</a:t>
            </a:r>
          </a:p>
          <a:p>
            <a:r>
              <a:rPr lang="en-GB" sz="2400" dirty="0">
                <a:latin typeface="Museo Sans 300" panose="02000000000000000000" pitchFamily="50" charset="0"/>
              </a:rPr>
              <a:t>Card and money on birthdays</a:t>
            </a:r>
          </a:p>
          <a:p>
            <a:r>
              <a:rPr lang="en-GB" sz="2400" dirty="0">
                <a:latin typeface="Museo Sans 300" panose="02000000000000000000" pitchFamily="50" charset="0"/>
              </a:rPr>
              <a:t>Education bursaries</a:t>
            </a:r>
          </a:p>
          <a:p>
            <a:r>
              <a:rPr lang="en-GB" sz="2400" dirty="0">
                <a:latin typeface="Museo Sans 300" panose="02000000000000000000" pitchFamily="50" charset="0"/>
              </a:rPr>
              <a:t>There may also be support available from local charities and initiatives e.g. mentoring, supported lodgings, Care Leavers forums, council tax exemption schemes etc.</a:t>
            </a:r>
          </a:p>
          <a:p>
            <a:endParaRPr lang="en-GB" dirty="0"/>
          </a:p>
        </p:txBody>
      </p:sp>
      <p:pic>
        <p:nvPicPr>
          <p:cNvPr id="4" name="Graphic 3">
            <a:extLst>
              <a:ext uri="{FF2B5EF4-FFF2-40B4-BE49-F238E27FC236}">
                <a16:creationId xmlns:a16="http://schemas.microsoft.com/office/drawing/2014/main" xmlns="" id="{97C8A725-9655-4EF3-B425-B33C804F561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84472" y="6002834"/>
            <a:ext cx="6191250" cy="571500"/>
          </a:xfrm>
          <a:prstGeom prst="rect">
            <a:avLst/>
          </a:prstGeom>
        </p:spPr>
      </p:pic>
      <p:pic>
        <p:nvPicPr>
          <p:cNvPr id="6" name="Picture 5">
            <a:extLst>
              <a:ext uri="{FF2B5EF4-FFF2-40B4-BE49-F238E27FC236}">
                <a16:creationId xmlns:a16="http://schemas.microsoft.com/office/drawing/2014/main" xmlns="" id="{EF02DACC-3BA6-4275-9637-B1B9C95052DA}"/>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9786278" y="5790581"/>
            <a:ext cx="1763444" cy="783753"/>
          </a:xfrm>
          <a:prstGeom prst="rect">
            <a:avLst/>
          </a:prstGeom>
          <a:noFill/>
          <a:ln>
            <a:noFill/>
          </a:ln>
        </p:spPr>
      </p:pic>
    </p:spTree>
    <p:extLst>
      <p:ext uri="{BB962C8B-B14F-4D97-AF65-F5344CB8AC3E}">
        <p14:creationId xmlns:p14="http://schemas.microsoft.com/office/powerpoint/2010/main" val="3152146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217A7B-9BC8-48AC-965B-320DB91C9B4A}"/>
              </a:ext>
            </a:extLst>
          </p:cNvPr>
          <p:cNvSpPr>
            <a:spLocks noGrp="1"/>
          </p:cNvSpPr>
          <p:nvPr>
            <p:ph type="title"/>
          </p:nvPr>
        </p:nvSpPr>
        <p:spPr>
          <a:xfrm>
            <a:off x="838200" y="310534"/>
            <a:ext cx="10515600" cy="1325563"/>
          </a:xfrm>
        </p:spPr>
        <p:txBody>
          <a:bodyPr>
            <a:normAutofit/>
          </a:bodyPr>
          <a:lstStyle/>
          <a:p>
            <a:r>
              <a:rPr lang="en-GB" sz="4000" b="1" dirty="0">
                <a:solidFill>
                  <a:srgbClr val="0099BD"/>
                </a:solidFill>
                <a:latin typeface="Museo 900" panose="02000000000000000000" pitchFamily="50" charset="0"/>
              </a:rPr>
              <a:t>Safeguarding and Public Protection</a:t>
            </a:r>
          </a:p>
        </p:txBody>
      </p:sp>
      <p:sp>
        <p:nvSpPr>
          <p:cNvPr id="3" name="Content Placeholder 2">
            <a:extLst>
              <a:ext uri="{FF2B5EF4-FFF2-40B4-BE49-F238E27FC236}">
                <a16:creationId xmlns:a16="http://schemas.microsoft.com/office/drawing/2014/main" xmlns="" id="{9B9988F2-CC61-4F03-8DAF-6C2FBA2B7939}"/>
              </a:ext>
            </a:extLst>
          </p:cNvPr>
          <p:cNvSpPr>
            <a:spLocks noGrp="1"/>
          </p:cNvSpPr>
          <p:nvPr>
            <p:ph idx="1"/>
          </p:nvPr>
        </p:nvSpPr>
        <p:spPr>
          <a:xfrm>
            <a:off x="838200" y="1916639"/>
            <a:ext cx="10515600" cy="4260324"/>
          </a:xfrm>
        </p:spPr>
        <p:txBody>
          <a:bodyPr>
            <a:normAutofit/>
          </a:bodyPr>
          <a:lstStyle/>
          <a:p>
            <a:r>
              <a:rPr lang="en-GB" sz="2200" dirty="0">
                <a:latin typeface="Museo Sans 300" panose="02000000000000000000" pitchFamily="50" charset="0"/>
              </a:rPr>
              <a:t>Ensure relevant checks are made on NOMIS and with OMU.</a:t>
            </a:r>
          </a:p>
          <a:p>
            <a:r>
              <a:rPr lang="en-GB" sz="2200" dirty="0">
                <a:latin typeface="Museo Sans 300" panose="02000000000000000000" pitchFamily="50" charset="0"/>
              </a:rPr>
              <a:t>Whether there are Public Protection concerns or not, all cases are </a:t>
            </a:r>
            <a:r>
              <a:rPr lang="en-GB" sz="2200" b="1" dirty="0">
                <a:latin typeface="Museo Sans 300" panose="02000000000000000000" pitchFamily="50" charset="0"/>
              </a:rPr>
              <a:t>unique</a:t>
            </a:r>
            <a:r>
              <a:rPr lang="en-GB" sz="2200" dirty="0">
                <a:latin typeface="Museo Sans 300" panose="02000000000000000000" pitchFamily="50" charset="0"/>
              </a:rPr>
              <a:t> and should be treated as such.</a:t>
            </a:r>
          </a:p>
          <a:p>
            <a:r>
              <a:rPr lang="en-GB" sz="2200" dirty="0">
                <a:latin typeface="Museo Sans 300" panose="02000000000000000000" pitchFamily="50" charset="0"/>
              </a:rPr>
              <a:t>Prisoners who do not have access to family or children may still require support and opportunity to talk about family ties.</a:t>
            </a:r>
          </a:p>
          <a:p>
            <a:r>
              <a:rPr lang="en-GB" sz="2200" dirty="0">
                <a:latin typeface="Museo Sans 300" panose="02000000000000000000" pitchFamily="50" charset="0"/>
              </a:rPr>
              <a:t>Be aware of the process for prisoners to apply for contact and be prepared to support through a potentially long, complex and emotional process.</a:t>
            </a:r>
          </a:p>
          <a:p>
            <a:r>
              <a:rPr lang="en-GB" sz="2200" dirty="0">
                <a:latin typeface="Museo Sans 300" panose="02000000000000000000" pitchFamily="50" charset="0"/>
              </a:rPr>
              <a:t>Not all Vulnerable Prisoners will be exempt from Family or Play visits.</a:t>
            </a:r>
          </a:p>
          <a:p>
            <a:r>
              <a:rPr lang="en-GB" sz="2200" dirty="0">
                <a:latin typeface="Museo Sans 300" panose="02000000000000000000" pitchFamily="50" charset="0"/>
              </a:rPr>
              <a:t>Be aware of Child Safeguarding policy and practice in your establishments. </a:t>
            </a:r>
          </a:p>
          <a:p>
            <a:endParaRPr lang="en-GB" sz="2400" dirty="0"/>
          </a:p>
        </p:txBody>
      </p:sp>
      <p:sp>
        <p:nvSpPr>
          <p:cNvPr id="4" name="Oval 3">
            <a:extLst>
              <a:ext uri="{FF2B5EF4-FFF2-40B4-BE49-F238E27FC236}">
                <a16:creationId xmlns:a16="http://schemas.microsoft.com/office/drawing/2014/main" xmlns="" id="{FBA6EB8D-7496-4CF1-AE76-8B04C7B817C4}"/>
              </a:ext>
            </a:extLst>
          </p:cNvPr>
          <p:cNvSpPr/>
          <p:nvPr/>
        </p:nvSpPr>
        <p:spPr>
          <a:xfrm>
            <a:off x="10382180" y="121006"/>
            <a:ext cx="1335915" cy="1335915"/>
          </a:xfrm>
          <a:prstGeom prst="ellipse">
            <a:avLst/>
          </a:prstGeom>
          <a:solidFill>
            <a:srgbClr val="0099BD"/>
          </a:solidFill>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5" name="Rectangle 4" descr="Scales of Justice">
            <a:extLst>
              <a:ext uri="{FF2B5EF4-FFF2-40B4-BE49-F238E27FC236}">
                <a16:creationId xmlns:a16="http://schemas.microsoft.com/office/drawing/2014/main" xmlns="" id="{A95BA61E-D9D4-4D15-AF69-25277E2252C3}"/>
              </a:ext>
            </a:extLst>
          </p:cNvPr>
          <p:cNvSpPr/>
          <p:nvPr/>
        </p:nvSpPr>
        <p:spPr>
          <a:xfrm>
            <a:off x="10662722" y="401548"/>
            <a:ext cx="774830" cy="774830"/>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pic>
        <p:nvPicPr>
          <p:cNvPr id="6" name="Graphic 5">
            <a:extLst>
              <a:ext uri="{FF2B5EF4-FFF2-40B4-BE49-F238E27FC236}">
                <a16:creationId xmlns:a16="http://schemas.microsoft.com/office/drawing/2014/main" xmlns="" id="{EA7CB173-1FA8-45E8-B86E-4285241CCE8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84472" y="6002834"/>
            <a:ext cx="6191250" cy="571500"/>
          </a:xfrm>
          <a:prstGeom prst="rect">
            <a:avLst/>
          </a:prstGeom>
        </p:spPr>
      </p:pic>
      <p:pic>
        <p:nvPicPr>
          <p:cNvPr id="8" name="Picture 7">
            <a:extLst>
              <a:ext uri="{FF2B5EF4-FFF2-40B4-BE49-F238E27FC236}">
                <a16:creationId xmlns:a16="http://schemas.microsoft.com/office/drawing/2014/main" xmlns="" id="{EF02DACC-3BA6-4275-9637-B1B9C95052DA}"/>
              </a:ext>
            </a:extLst>
          </p:cNvPr>
          <p:cNvPicPr/>
          <p:nvPr/>
        </p:nvPicPr>
        <p:blipFill>
          <a:blip r:embed="rId7" cstate="print">
            <a:extLst>
              <a:ext uri="{28A0092B-C50C-407E-A947-70E740481C1C}">
                <a14:useLocalDpi xmlns:a14="http://schemas.microsoft.com/office/drawing/2010/main" val="0"/>
              </a:ext>
            </a:extLst>
          </a:blip>
          <a:stretch>
            <a:fillRect/>
          </a:stretch>
        </p:blipFill>
        <p:spPr bwMode="auto">
          <a:xfrm>
            <a:off x="9786278" y="5790581"/>
            <a:ext cx="1763444" cy="783753"/>
          </a:xfrm>
          <a:prstGeom prst="rect">
            <a:avLst/>
          </a:prstGeom>
          <a:noFill/>
          <a:ln>
            <a:noFill/>
          </a:ln>
        </p:spPr>
      </p:pic>
    </p:spTree>
    <p:extLst>
      <p:ext uri="{BB962C8B-B14F-4D97-AF65-F5344CB8AC3E}">
        <p14:creationId xmlns:p14="http://schemas.microsoft.com/office/powerpoint/2010/main" val="1435614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3BF7B2-052B-4F87-A595-68F6F34CFDA2}"/>
              </a:ext>
            </a:extLst>
          </p:cNvPr>
          <p:cNvSpPr>
            <a:spLocks noGrp="1"/>
          </p:cNvSpPr>
          <p:nvPr>
            <p:ph type="title"/>
          </p:nvPr>
        </p:nvSpPr>
        <p:spPr/>
        <p:txBody>
          <a:bodyPr/>
          <a:lstStyle/>
          <a:p>
            <a:r>
              <a:rPr lang="en-GB" b="1" dirty="0">
                <a:solidFill>
                  <a:srgbClr val="0099BD"/>
                </a:solidFill>
                <a:latin typeface="Museo 900" panose="02000000000000000000" pitchFamily="50" charset="0"/>
              </a:rPr>
              <a:t>How to support prisoners to maintain family ties</a:t>
            </a:r>
          </a:p>
        </p:txBody>
      </p:sp>
      <p:graphicFrame>
        <p:nvGraphicFramePr>
          <p:cNvPr id="4" name="Diagram 3">
            <a:extLst>
              <a:ext uri="{FF2B5EF4-FFF2-40B4-BE49-F238E27FC236}">
                <a16:creationId xmlns:a16="http://schemas.microsoft.com/office/drawing/2014/main" xmlns="" id="{EACE482F-6ECA-49C4-93BB-71D255917053}"/>
              </a:ext>
            </a:extLst>
          </p:cNvPr>
          <p:cNvGraphicFramePr/>
          <p:nvPr>
            <p:extLst>
              <p:ext uri="{D42A27DB-BD31-4B8C-83A1-F6EECF244321}">
                <p14:modId xmlns:p14="http://schemas.microsoft.com/office/powerpoint/2010/main" val="301832921"/>
              </p:ext>
            </p:extLst>
          </p:nvPr>
        </p:nvGraphicFramePr>
        <p:xfrm>
          <a:off x="557852" y="1834333"/>
          <a:ext cx="11076296" cy="1910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allout: Up Arrow 4">
            <a:extLst>
              <a:ext uri="{FF2B5EF4-FFF2-40B4-BE49-F238E27FC236}">
                <a16:creationId xmlns:a16="http://schemas.microsoft.com/office/drawing/2014/main" xmlns="" id="{E010ED38-0FBC-404A-B52E-39EF9C0FFE9C}"/>
              </a:ext>
            </a:extLst>
          </p:cNvPr>
          <p:cNvSpPr/>
          <p:nvPr/>
        </p:nvSpPr>
        <p:spPr>
          <a:xfrm>
            <a:off x="3087948" y="3385458"/>
            <a:ext cx="2941945" cy="2357651"/>
          </a:xfrm>
          <a:prstGeom prst="upArrowCallout">
            <a:avLst>
              <a:gd name="adj1" fmla="val 25000"/>
              <a:gd name="adj2" fmla="val 25000"/>
              <a:gd name="adj3" fmla="val 25000"/>
              <a:gd name="adj4" fmla="val 71716"/>
            </a:avLst>
          </a:prstGeom>
          <a:noFill/>
          <a:ln>
            <a:solidFill>
              <a:srgbClr val="009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500" dirty="0">
                <a:solidFill>
                  <a:schemeClr val="tx1"/>
                </a:solidFill>
                <a:latin typeface="Museo Sans 300" panose="02000000000000000000" pitchFamily="50" charset="0"/>
              </a:rPr>
              <a:t>Visits</a:t>
            </a:r>
          </a:p>
          <a:p>
            <a:pPr marL="285750" indent="-285750">
              <a:buFont typeface="Arial" panose="020B0604020202020204" pitchFamily="34" charset="0"/>
              <a:buChar char="•"/>
            </a:pPr>
            <a:r>
              <a:rPr lang="en-GB" sz="1500" dirty="0">
                <a:solidFill>
                  <a:schemeClr val="tx1"/>
                </a:solidFill>
                <a:latin typeface="Museo Sans 300" panose="02000000000000000000" pitchFamily="50" charset="0"/>
              </a:rPr>
              <a:t>Programmes/education</a:t>
            </a:r>
          </a:p>
          <a:p>
            <a:pPr marL="285750" indent="-285750">
              <a:buFont typeface="Arial" panose="020B0604020202020204" pitchFamily="34" charset="0"/>
              <a:buChar char="•"/>
            </a:pPr>
            <a:r>
              <a:rPr lang="en-GB" sz="1500" dirty="0">
                <a:solidFill>
                  <a:schemeClr val="tx1"/>
                </a:solidFill>
                <a:latin typeface="Museo Sans 300" panose="02000000000000000000" pitchFamily="50" charset="0"/>
              </a:rPr>
              <a:t>Family support interventions</a:t>
            </a:r>
          </a:p>
          <a:p>
            <a:pPr marL="285750" indent="-285750">
              <a:buFont typeface="Arial" panose="020B0604020202020204" pitchFamily="34" charset="0"/>
              <a:buChar char="•"/>
            </a:pPr>
            <a:r>
              <a:rPr lang="en-GB" sz="1500" dirty="0">
                <a:solidFill>
                  <a:schemeClr val="tx1"/>
                </a:solidFill>
                <a:latin typeface="Museo Sans 300" panose="02000000000000000000" pitchFamily="50" charset="0"/>
              </a:rPr>
              <a:t>ACCT reviews</a:t>
            </a:r>
          </a:p>
          <a:p>
            <a:pPr marL="285750" indent="-285750">
              <a:buFont typeface="Arial" panose="020B0604020202020204" pitchFamily="34" charset="0"/>
              <a:buChar char="•"/>
            </a:pPr>
            <a:r>
              <a:rPr lang="en-GB" sz="1500" dirty="0">
                <a:solidFill>
                  <a:schemeClr val="tx1"/>
                </a:solidFill>
                <a:latin typeface="Museo Sans 300" panose="02000000000000000000" pitchFamily="50" charset="0"/>
              </a:rPr>
              <a:t>Gateway communication</a:t>
            </a:r>
          </a:p>
          <a:p>
            <a:pPr marL="285750" indent="-285750">
              <a:buFont typeface="Arial" panose="020B0604020202020204" pitchFamily="34" charset="0"/>
              <a:buChar char="•"/>
            </a:pPr>
            <a:r>
              <a:rPr lang="en-GB" sz="1500" dirty="0">
                <a:solidFill>
                  <a:schemeClr val="tx1"/>
                </a:solidFill>
                <a:latin typeface="Museo Sans 300" panose="02000000000000000000" pitchFamily="50" charset="0"/>
              </a:rPr>
              <a:t>Key worker meetings</a:t>
            </a:r>
          </a:p>
        </p:txBody>
      </p:sp>
      <p:sp>
        <p:nvSpPr>
          <p:cNvPr id="6" name="Callout: Up Arrow 5">
            <a:extLst>
              <a:ext uri="{FF2B5EF4-FFF2-40B4-BE49-F238E27FC236}">
                <a16:creationId xmlns:a16="http://schemas.microsoft.com/office/drawing/2014/main" xmlns="" id="{D0A83E30-62CB-46EA-BCBD-6A96AE701F05}"/>
              </a:ext>
            </a:extLst>
          </p:cNvPr>
          <p:cNvSpPr/>
          <p:nvPr/>
        </p:nvSpPr>
        <p:spPr>
          <a:xfrm>
            <a:off x="239974" y="3385458"/>
            <a:ext cx="2781868" cy="2357651"/>
          </a:xfrm>
          <a:prstGeom prst="upArrowCallout">
            <a:avLst>
              <a:gd name="adj1" fmla="val 25000"/>
              <a:gd name="adj2" fmla="val 25000"/>
              <a:gd name="adj3" fmla="val 25000"/>
              <a:gd name="adj4" fmla="val 71716"/>
            </a:avLst>
          </a:prstGeom>
          <a:noFill/>
          <a:ln>
            <a:solidFill>
              <a:srgbClr val="009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dirty="0">
                <a:solidFill>
                  <a:schemeClr val="tx1"/>
                </a:solidFill>
                <a:latin typeface="Museo Sans 300" panose="02000000000000000000" pitchFamily="50" charset="0"/>
              </a:rPr>
              <a:t>Discussion re family ties and support available</a:t>
            </a:r>
          </a:p>
          <a:p>
            <a:pPr marL="285750" indent="-285750">
              <a:buFont typeface="Arial" panose="020B0604020202020204" pitchFamily="34" charset="0"/>
              <a:buChar char="•"/>
            </a:pPr>
            <a:r>
              <a:rPr lang="en-GB" sz="1600" dirty="0">
                <a:solidFill>
                  <a:schemeClr val="tx1"/>
                </a:solidFill>
                <a:latin typeface="Museo Sans 300" panose="02000000000000000000" pitchFamily="50" charset="0"/>
              </a:rPr>
              <a:t>Information about staying in touch</a:t>
            </a:r>
          </a:p>
          <a:p>
            <a:pPr marL="285750" indent="-285750">
              <a:buFont typeface="Arial" panose="020B0604020202020204" pitchFamily="34" charset="0"/>
              <a:buChar char="•"/>
            </a:pPr>
            <a:r>
              <a:rPr lang="en-GB" sz="1600" dirty="0">
                <a:solidFill>
                  <a:schemeClr val="tx1"/>
                </a:solidFill>
                <a:latin typeface="Museo Sans 300" panose="02000000000000000000" pitchFamily="50" charset="0"/>
              </a:rPr>
              <a:t>Initial call to family</a:t>
            </a:r>
          </a:p>
          <a:p>
            <a:pPr marL="285750" indent="-285750">
              <a:buFont typeface="Arial" panose="020B0604020202020204" pitchFamily="34" charset="0"/>
              <a:buChar char="•"/>
            </a:pPr>
            <a:r>
              <a:rPr lang="en-GB" sz="1600" dirty="0">
                <a:solidFill>
                  <a:schemeClr val="tx1"/>
                </a:solidFill>
                <a:latin typeface="Museo Sans 300" panose="02000000000000000000" pitchFamily="50" charset="0"/>
              </a:rPr>
              <a:t>Information for families</a:t>
            </a:r>
          </a:p>
        </p:txBody>
      </p:sp>
      <p:sp>
        <p:nvSpPr>
          <p:cNvPr id="7" name="Callout: Up Arrow 6">
            <a:extLst>
              <a:ext uri="{FF2B5EF4-FFF2-40B4-BE49-F238E27FC236}">
                <a16:creationId xmlns:a16="http://schemas.microsoft.com/office/drawing/2014/main" xmlns="" id="{165D6E41-536A-4028-B3AC-FB1142EF96CB}"/>
              </a:ext>
            </a:extLst>
          </p:cNvPr>
          <p:cNvSpPr/>
          <p:nvPr/>
        </p:nvSpPr>
        <p:spPr>
          <a:xfrm>
            <a:off x="6095999" y="3385458"/>
            <a:ext cx="2870010" cy="2357651"/>
          </a:xfrm>
          <a:prstGeom prst="upArrowCallout">
            <a:avLst>
              <a:gd name="adj1" fmla="val 25000"/>
              <a:gd name="adj2" fmla="val 25000"/>
              <a:gd name="adj3" fmla="val 25000"/>
              <a:gd name="adj4" fmla="val 71716"/>
            </a:avLst>
          </a:prstGeom>
          <a:noFill/>
          <a:ln>
            <a:solidFill>
              <a:srgbClr val="009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dirty="0">
                <a:solidFill>
                  <a:schemeClr val="tx1"/>
                </a:solidFill>
                <a:latin typeface="Museo Sans 300" panose="02000000000000000000" pitchFamily="50" charset="0"/>
              </a:rPr>
              <a:t>Resettlement planning</a:t>
            </a:r>
          </a:p>
          <a:p>
            <a:pPr marL="285750" indent="-285750">
              <a:buFont typeface="Arial" panose="020B0604020202020204" pitchFamily="34" charset="0"/>
              <a:buChar char="•"/>
            </a:pPr>
            <a:r>
              <a:rPr lang="en-GB" sz="1600" dirty="0">
                <a:solidFill>
                  <a:schemeClr val="tx1"/>
                </a:solidFill>
                <a:latin typeface="Museo Sans 300" panose="02000000000000000000" pitchFamily="50" charset="0"/>
              </a:rPr>
              <a:t>Resettlement fair</a:t>
            </a:r>
          </a:p>
          <a:p>
            <a:pPr marL="285750" indent="-285750">
              <a:buFont typeface="Arial" panose="020B0604020202020204" pitchFamily="34" charset="0"/>
              <a:buChar char="•"/>
            </a:pPr>
            <a:r>
              <a:rPr lang="en-GB" sz="1600" dirty="0">
                <a:solidFill>
                  <a:schemeClr val="tx1"/>
                </a:solidFill>
                <a:latin typeface="Museo Sans 300" panose="02000000000000000000" pitchFamily="50" charset="0"/>
              </a:rPr>
              <a:t>ROTL</a:t>
            </a:r>
          </a:p>
        </p:txBody>
      </p:sp>
      <p:sp>
        <p:nvSpPr>
          <p:cNvPr id="8" name="Callout: Up Arrow 7">
            <a:extLst>
              <a:ext uri="{FF2B5EF4-FFF2-40B4-BE49-F238E27FC236}">
                <a16:creationId xmlns:a16="http://schemas.microsoft.com/office/drawing/2014/main" xmlns="" id="{AB6ED725-497E-4EFA-82CA-935185E5C9B6}"/>
              </a:ext>
            </a:extLst>
          </p:cNvPr>
          <p:cNvSpPr/>
          <p:nvPr/>
        </p:nvSpPr>
        <p:spPr>
          <a:xfrm>
            <a:off x="9032115" y="3385458"/>
            <a:ext cx="2870010" cy="2357651"/>
          </a:xfrm>
          <a:prstGeom prst="upArrowCallout">
            <a:avLst>
              <a:gd name="adj1" fmla="val 25000"/>
              <a:gd name="adj2" fmla="val 25000"/>
              <a:gd name="adj3" fmla="val 25000"/>
              <a:gd name="adj4" fmla="val 71298"/>
            </a:avLst>
          </a:prstGeom>
          <a:noFill/>
          <a:ln>
            <a:solidFill>
              <a:srgbClr val="009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dirty="0">
                <a:solidFill>
                  <a:schemeClr val="tx1"/>
                </a:solidFill>
                <a:latin typeface="Museo Sans 300" panose="02000000000000000000" pitchFamily="50" charset="0"/>
              </a:rPr>
              <a:t>Departure lounge</a:t>
            </a:r>
          </a:p>
          <a:p>
            <a:pPr marL="285750" indent="-285750">
              <a:buFont typeface="Arial" panose="020B0604020202020204" pitchFamily="34" charset="0"/>
              <a:buChar char="•"/>
            </a:pPr>
            <a:r>
              <a:rPr lang="en-GB" sz="1600" dirty="0">
                <a:solidFill>
                  <a:schemeClr val="tx1"/>
                </a:solidFill>
                <a:latin typeface="Museo Sans 300" panose="02000000000000000000" pitchFamily="50" charset="0"/>
              </a:rPr>
              <a:t>Through the Gate services</a:t>
            </a:r>
          </a:p>
        </p:txBody>
      </p:sp>
      <p:pic>
        <p:nvPicPr>
          <p:cNvPr id="9" name="Graphic 8">
            <a:extLst>
              <a:ext uri="{FF2B5EF4-FFF2-40B4-BE49-F238E27FC236}">
                <a16:creationId xmlns:a16="http://schemas.microsoft.com/office/drawing/2014/main" xmlns="" id="{0ACFE87B-6794-4477-9919-AB4C61308CF2}"/>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84472" y="6002834"/>
            <a:ext cx="6191250" cy="571500"/>
          </a:xfrm>
          <a:prstGeom prst="rect">
            <a:avLst/>
          </a:prstGeom>
        </p:spPr>
      </p:pic>
      <p:pic>
        <p:nvPicPr>
          <p:cNvPr id="11" name="Picture 10">
            <a:extLst>
              <a:ext uri="{FF2B5EF4-FFF2-40B4-BE49-F238E27FC236}">
                <a16:creationId xmlns:a16="http://schemas.microsoft.com/office/drawing/2014/main" xmlns="" id="{EF02DACC-3BA6-4275-9637-B1B9C95052DA}"/>
              </a:ext>
            </a:extLst>
          </p:cNvPr>
          <p:cNvPicPr/>
          <p:nvPr/>
        </p:nvPicPr>
        <p:blipFill>
          <a:blip r:embed="rId10" cstate="print">
            <a:extLst>
              <a:ext uri="{28A0092B-C50C-407E-A947-70E740481C1C}">
                <a14:useLocalDpi xmlns:a14="http://schemas.microsoft.com/office/drawing/2010/main" val="0"/>
              </a:ext>
            </a:extLst>
          </a:blip>
          <a:stretch>
            <a:fillRect/>
          </a:stretch>
        </p:blipFill>
        <p:spPr bwMode="auto">
          <a:xfrm>
            <a:off x="9786278" y="5790581"/>
            <a:ext cx="1763444" cy="783753"/>
          </a:xfrm>
          <a:prstGeom prst="rect">
            <a:avLst/>
          </a:prstGeom>
          <a:noFill/>
          <a:ln>
            <a:noFill/>
          </a:ln>
        </p:spPr>
      </p:pic>
    </p:spTree>
    <p:extLst>
      <p:ext uri="{BB962C8B-B14F-4D97-AF65-F5344CB8AC3E}">
        <p14:creationId xmlns:p14="http://schemas.microsoft.com/office/powerpoint/2010/main" val="390870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42DD64-7CAD-49A6-B3A8-DEA4BA336BD1}"/>
              </a:ext>
            </a:extLst>
          </p:cNvPr>
          <p:cNvSpPr>
            <a:spLocks noGrp="1"/>
          </p:cNvSpPr>
          <p:nvPr>
            <p:ph type="title"/>
          </p:nvPr>
        </p:nvSpPr>
        <p:spPr>
          <a:xfrm>
            <a:off x="648929" y="137076"/>
            <a:ext cx="9023907" cy="1352415"/>
          </a:xfrm>
        </p:spPr>
        <p:txBody>
          <a:bodyPr>
            <a:normAutofit/>
          </a:bodyPr>
          <a:lstStyle/>
          <a:p>
            <a:r>
              <a:rPr lang="en-GB" b="1" dirty="0">
                <a:solidFill>
                  <a:srgbClr val="0099BD"/>
                </a:solidFill>
                <a:latin typeface="Museo 900" panose="02000000000000000000" pitchFamily="50" charset="0"/>
              </a:rPr>
              <a:t>Useful </a:t>
            </a:r>
            <a:r>
              <a:rPr lang="en-GB" b="1" dirty="0" smtClean="0">
                <a:solidFill>
                  <a:srgbClr val="0099BD"/>
                </a:solidFill>
                <a:latin typeface="Museo 900" panose="02000000000000000000" pitchFamily="50" charset="0"/>
              </a:rPr>
              <a:t>Think Family </a:t>
            </a:r>
            <a:r>
              <a:rPr lang="en-GB" b="1" dirty="0">
                <a:solidFill>
                  <a:srgbClr val="0099BD"/>
                </a:solidFill>
                <a:latin typeface="Museo 900" panose="02000000000000000000" pitchFamily="50" charset="0"/>
              </a:rPr>
              <a:t>questions </a:t>
            </a:r>
          </a:p>
        </p:txBody>
      </p:sp>
      <p:sp>
        <p:nvSpPr>
          <p:cNvPr id="3" name="Content Placeholder 2">
            <a:extLst>
              <a:ext uri="{FF2B5EF4-FFF2-40B4-BE49-F238E27FC236}">
                <a16:creationId xmlns:a16="http://schemas.microsoft.com/office/drawing/2014/main" xmlns="" id="{1129BFFA-70B5-4E49-A258-8321831EB49C}"/>
              </a:ext>
            </a:extLst>
          </p:cNvPr>
          <p:cNvSpPr>
            <a:spLocks noGrp="1"/>
          </p:cNvSpPr>
          <p:nvPr>
            <p:ph idx="1"/>
          </p:nvPr>
        </p:nvSpPr>
        <p:spPr>
          <a:xfrm>
            <a:off x="648929" y="1289332"/>
            <a:ext cx="7771739" cy="5037691"/>
          </a:xfrm>
        </p:spPr>
        <p:txBody>
          <a:bodyPr>
            <a:normAutofit/>
          </a:bodyPr>
          <a:lstStyle/>
          <a:p>
            <a:r>
              <a:rPr lang="en-GB" sz="2200" dirty="0">
                <a:latin typeface="Museo Sans 300" panose="02000000000000000000" pitchFamily="50" charset="0"/>
              </a:rPr>
              <a:t>Have you got family or important people in your life who you are staying in touch with? </a:t>
            </a:r>
          </a:p>
          <a:p>
            <a:r>
              <a:rPr lang="en-GB" sz="2200" dirty="0">
                <a:latin typeface="Museo Sans 300" panose="02000000000000000000" pitchFamily="50" charset="0"/>
              </a:rPr>
              <a:t>Do you know about the different ways to stay in touch with your family in friends? Have you told your family about how they can stay in touch with you?</a:t>
            </a:r>
          </a:p>
          <a:p>
            <a:r>
              <a:rPr lang="en-GB" sz="2200" dirty="0">
                <a:latin typeface="Museo Sans 300" panose="02000000000000000000" pitchFamily="50" charset="0"/>
              </a:rPr>
              <a:t>I’ve noticed you haven’t had any visits for a while/you haven’t been making any calls. Is there anyone who you would like to reach out to and can we help you to do that?</a:t>
            </a:r>
          </a:p>
          <a:p>
            <a:r>
              <a:rPr lang="en-GB" sz="2200" dirty="0">
                <a:latin typeface="Museo Sans 300" panose="02000000000000000000" pitchFamily="50" charset="0"/>
              </a:rPr>
              <a:t>Do you know about Assisted Prison Visits? Have you told your family about it? </a:t>
            </a:r>
          </a:p>
          <a:p>
            <a:r>
              <a:rPr lang="en-GB" sz="2200" dirty="0">
                <a:latin typeface="Museo Sans 300" panose="02000000000000000000" pitchFamily="50" charset="0"/>
              </a:rPr>
              <a:t>I noticed you are a parent. Are you aware of the different family support projects we have here?</a:t>
            </a:r>
          </a:p>
          <a:p>
            <a:endParaRPr lang="en-GB" sz="2200" dirty="0"/>
          </a:p>
        </p:txBody>
      </p:sp>
      <p:pic>
        <p:nvPicPr>
          <p:cNvPr id="5" name="Picture 4" descr="A picture containing vector graphics&#10;&#10;Description automatically generated">
            <a:extLst>
              <a:ext uri="{FF2B5EF4-FFF2-40B4-BE49-F238E27FC236}">
                <a16:creationId xmlns:a16="http://schemas.microsoft.com/office/drawing/2014/main" xmlns="" id="{CF6BE932-5720-429E-9323-769597E9A2C0}"/>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r="3" b="4260"/>
          <a:stretch/>
        </p:blipFill>
        <p:spPr>
          <a:xfrm>
            <a:off x="7604788" y="1289332"/>
            <a:ext cx="4587212" cy="4684733"/>
          </a:xfrm>
          <a:prstGeom prst="rect">
            <a:avLst/>
          </a:prstGeom>
          <a:effectLst/>
        </p:spPr>
      </p:pic>
      <p:pic>
        <p:nvPicPr>
          <p:cNvPr id="6" name="Graphic 5">
            <a:extLst>
              <a:ext uri="{FF2B5EF4-FFF2-40B4-BE49-F238E27FC236}">
                <a16:creationId xmlns:a16="http://schemas.microsoft.com/office/drawing/2014/main" xmlns="" id="{29587B1C-F19F-4C91-8A9B-B8D91831EC2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84472" y="6002834"/>
            <a:ext cx="6191250" cy="571500"/>
          </a:xfrm>
          <a:prstGeom prst="rect">
            <a:avLst/>
          </a:prstGeom>
        </p:spPr>
      </p:pic>
      <p:pic>
        <p:nvPicPr>
          <p:cNvPr id="8" name="Picture 7">
            <a:extLst>
              <a:ext uri="{FF2B5EF4-FFF2-40B4-BE49-F238E27FC236}">
                <a16:creationId xmlns:a16="http://schemas.microsoft.com/office/drawing/2014/main" xmlns="" id="{EF02DACC-3BA6-4275-9637-B1B9C95052DA}"/>
              </a:ext>
            </a:extLst>
          </p:cNvPr>
          <p:cNvPicPr/>
          <p:nvPr/>
        </p:nvPicPr>
        <p:blipFill>
          <a:blip r:embed="rId7" cstate="print">
            <a:extLst>
              <a:ext uri="{28A0092B-C50C-407E-A947-70E740481C1C}">
                <a14:useLocalDpi xmlns:a14="http://schemas.microsoft.com/office/drawing/2010/main" val="0"/>
              </a:ext>
            </a:extLst>
          </a:blip>
          <a:stretch>
            <a:fillRect/>
          </a:stretch>
        </p:blipFill>
        <p:spPr bwMode="auto">
          <a:xfrm>
            <a:off x="9786278" y="5790581"/>
            <a:ext cx="1763444" cy="783753"/>
          </a:xfrm>
          <a:prstGeom prst="rect">
            <a:avLst/>
          </a:prstGeom>
          <a:noFill/>
          <a:ln>
            <a:noFill/>
          </a:ln>
        </p:spPr>
      </p:pic>
    </p:spTree>
    <p:extLst>
      <p:ext uri="{BB962C8B-B14F-4D97-AF65-F5344CB8AC3E}">
        <p14:creationId xmlns:p14="http://schemas.microsoft.com/office/powerpoint/2010/main" val="759400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9832EF-2867-412D-AE7D-6CB3404C87FF}"/>
              </a:ext>
            </a:extLst>
          </p:cNvPr>
          <p:cNvSpPr>
            <a:spLocks noGrp="1"/>
          </p:cNvSpPr>
          <p:nvPr>
            <p:ph type="title"/>
          </p:nvPr>
        </p:nvSpPr>
        <p:spPr>
          <a:xfrm>
            <a:off x="648930" y="342663"/>
            <a:ext cx="6341805" cy="1676603"/>
          </a:xfrm>
        </p:spPr>
        <p:txBody>
          <a:bodyPr>
            <a:normAutofit/>
          </a:bodyPr>
          <a:lstStyle/>
          <a:p>
            <a:r>
              <a:rPr lang="en-GB" b="1" dirty="0">
                <a:solidFill>
                  <a:srgbClr val="0099BD"/>
                </a:solidFill>
                <a:latin typeface="Museo 900" panose="02000000000000000000" pitchFamily="50" charset="0"/>
              </a:rPr>
              <a:t>Learning outcomes</a:t>
            </a:r>
          </a:p>
        </p:txBody>
      </p:sp>
      <p:sp>
        <p:nvSpPr>
          <p:cNvPr id="3" name="Content Placeholder 2">
            <a:extLst>
              <a:ext uri="{FF2B5EF4-FFF2-40B4-BE49-F238E27FC236}">
                <a16:creationId xmlns:a16="http://schemas.microsoft.com/office/drawing/2014/main" xmlns="" id="{653867FA-8CCA-4E52-BED8-32FA05B6F179}"/>
              </a:ext>
            </a:extLst>
          </p:cNvPr>
          <p:cNvSpPr>
            <a:spLocks noGrp="1"/>
          </p:cNvSpPr>
          <p:nvPr>
            <p:ph idx="1"/>
          </p:nvPr>
        </p:nvSpPr>
        <p:spPr>
          <a:xfrm>
            <a:off x="648930" y="1847362"/>
            <a:ext cx="6961238" cy="4667975"/>
          </a:xfrm>
        </p:spPr>
        <p:txBody>
          <a:bodyPr>
            <a:normAutofit/>
          </a:bodyPr>
          <a:lstStyle/>
          <a:p>
            <a:pPr marL="0" lvl="0" indent="0">
              <a:buNone/>
            </a:pPr>
            <a:r>
              <a:rPr lang="en-GB" sz="2000" b="1" dirty="0">
                <a:latin typeface="Museo Sans 300" panose="02000000000000000000" pitchFamily="50" charset="0"/>
              </a:rPr>
              <a:t>To develop increased understanding about:</a:t>
            </a:r>
          </a:p>
          <a:p>
            <a:pPr algn="just"/>
            <a:r>
              <a:rPr lang="en-GB" sz="2000" dirty="0">
                <a:latin typeface="Museo Sans 300" panose="02000000000000000000" pitchFamily="50" charset="0"/>
              </a:rPr>
              <a:t>Why it is important to support ties between prisoners and their family/significant others</a:t>
            </a:r>
          </a:p>
          <a:p>
            <a:pPr lvl="0" algn="just"/>
            <a:r>
              <a:rPr lang="en-GB" sz="2000" dirty="0">
                <a:latin typeface="Museo Sans 300" panose="02000000000000000000" pitchFamily="50" charset="0"/>
              </a:rPr>
              <a:t>The impact of imprisonment on family and significant others</a:t>
            </a:r>
          </a:p>
          <a:p>
            <a:pPr lvl="0" algn="just"/>
            <a:r>
              <a:rPr lang="en-GB" sz="2000" dirty="0">
                <a:latin typeface="Museo Sans 300" panose="02000000000000000000" pitchFamily="50" charset="0"/>
              </a:rPr>
              <a:t>What support prisoners may require to maintain family ties</a:t>
            </a:r>
          </a:p>
          <a:p>
            <a:pPr lvl="0" algn="just"/>
            <a:r>
              <a:rPr lang="en-GB" sz="2000" dirty="0">
                <a:latin typeface="Museo Sans 300" panose="02000000000000000000" pitchFamily="50" charset="0"/>
              </a:rPr>
              <a:t>How our establishment is supporting a </a:t>
            </a:r>
            <a:r>
              <a:rPr lang="en-GB" sz="2000" dirty="0" smtClean="0">
                <a:latin typeface="Museo Sans 300" panose="02000000000000000000" pitchFamily="50" charset="0"/>
              </a:rPr>
              <a:t>Think Family </a:t>
            </a:r>
            <a:r>
              <a:rPr lang="en-GB" sz="2000" dirty="0">
                <a:latin typeface="Museo Sans 300" panose="02000000000000000000" pitchFamily="50" charset="0"/>
              </a:rPr>
              <a:t>approach</a:t>
            </a:r>
          </a:p>
          <a:p>
            <a:pPr lvl="0" algn="just"/>
            <a:r>
              <a:rPr lang="en-GB" sz="2000" dirty="0">
                <a:latin typeface="Museo Sans 300" panose="02000000000000000000" pitchFamily="50" charset="0"/>
              </a:rPr>
              <a:t>How to ensure a </a:t>
            </a:r>
            <a:r>
              <a:rPr lang="en-GB" sz="2000" dirty="0" smtClean="0">
                <a:latin typeface="Museo Sans 300" panose="02000000000000000000" pitchFamily="50" charset="0"/>
              </a:rPr>
              <a:t>Think Family </a:t>
            </a:r>
            <a:r>
              <a:rPr lang="en-GB" sz="2000" dirty="0">
                <a:latin typeface="Museo Sans 300" panose="02000000000000000000" pitchFamily="50" charset="0"/>
              </a:rPr>
              <a:t>approach in your own work</a:t>
            </a:r>
          </a:p>
          <a:p>
            <a:endParaRPr lang="en-GB" sz="2000" dirty="0"/>
          </a:p>
        </p:txBody>
      </p:sp>
      <p:pic>
        <p:nvPicPr>
          <p:cNvPr id="5" name="Picture 4">
            <a:extLst>
              <a:ext uri="{FF2B5EF4-FFF2-40B4-BE49-F238E27FC236}">
                <a16:creationId xmlns:a16="http://schemas.microsoft.com/office/drawing/2014/main" xmlns="" id="{E27AB97C-0461-49A6-9A24-FB493A9216FB}"/>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995" r="1088" b="1"/>
          <a:stretch/>
        </p:blipFill>
        <p:spPr>
          <a:xfrm>
            <a:off x="7333210" y="1180964"/>
            <a:ext cx="4679252" cy="4778730"/>
          </a:xfrm>
          <a:prstGeom prst="rect">
            <a:avLst/>
          </a:prstGeom>
          <a:effectLst/>
        </p:spPr>
      </p:pic>
      <p:pic>
        <p:nvPicPr>
          <p:cNvPr id="6" name="Graphic 5">
            <a:extLst>
              <a:ext uri="{FF2B5EF4-FFF2-40B4-BE49-F238E27FC236}">
                <a16:creationId xmlns:a16="http://schemas.microsoft.com/office/drawing/2014/main" xmlns="" id="{A45F8C19-C86B-425F-B02B-4CAA4BD63DED}"/>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84472" y="6002834"/>
            <a:ext cx="6191250" cy="571500"/>
          </a:xfrm>
          <a:prstGeom prst="rect">
            <a:avLst/>
          </a:prstGeom>
        </p:spPr>
      </p:pic>
      <p:pic>
        <p:nvPicPr>
          <p:cNvPr id="7" name="Picture 6">
            <a:extLst>
              <a:ext uri="{FF2B5EF4-FFF2-40B4-BE49-F238E27FC236}">
                <a16:creationId xmlns:a16="http://schemas.microsoft.com/office/drawing/2014/main" xmlns="" id="{EF02DACC-3BA6-4275-9637-B1B9C95052DA}"/>
              </a:ext>
            </a:extLst>
          </p:cNvPr>
          <p:cNvPicPr/>
          <p:nvPr/>
        </p:nvPicPr>
        <p:blipFill>
          <a:blip r:embed="rId7" cstate="print">
            <a:extLst>
              <a:ext uri="{28A0092B-C50C-407E-A947-70E740481C1C}">
                <a14:useLocalDpi xmlns:a14="http://schemas.microsoft.com/office/drawing/2010/main" val="0"/>
              </a:ext>
            </a:extLst>
          </a:blip>
          <a:stretch>
            <a:fillRect/>
          </a:stretch>
        </p:blipFill>
        <p:spPr bwMode="auto">
          <a:xfrm>
            <a:off x="9786278" y="5790581"/>
            <a:ext cx="1763444" cy="783753"/>
          </a:xfrm>
          <a:prstGeom prst="rect">
            <a:avLst/>
          </a:prstGeom>
          <a:noFill/>
          <a:ln>
            <a:noFill/>
          </a:ln>
        </p:spPr>
      </p:pic>
    </p:spTree>
    <p:extLst>
      <p:ext uri="{BB962C8B-B14F-4D97-AF65-F5344CB8AC3E}">
        <p14:creationId xmlns:p14="http://schemas.microsoft.com/office/powerpoint/2010/main" val="3760676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8EFF5C-13CF-4702-9A6C-9271A3B3553C}"/>
              </a:ext>
            </a:extLst>
          </p:cNvPr>
          <p:cNvSpPr>
            <a:spLocks noGrp="1"/>
          </p:cNvSpPr>
          <p:nvPr>
            <p:ph type="title"/>
          </p:nvPr>
        </p:nvSpPr>
        <p:spPr/>
        <p:txBody>
          <a:bodyPr/>
          <a:lstStyle/>
          <a:p>
            <a:r>
              <a:rPr lang="en-GB" b="1" dirty="0">
                <a:solidFill>
                  <a:srgbClr val="0099BD"/>
                </a:solidFill>
                <a:latin typeface="Museo 900" panose="02000000000000000000" pitchFamily="50" charset="0"/>
              </a:rPr>
              <a:t>How HMP </a:t>
            </a:r>
            <a:r>
              <a:rPr lang="en-GB" b="1" dirty="0" err="1">
                <a:solidFill>
                  <a:srgbClr val="0099BD"/>
                </a:solidFill>
                <a:latin typeface="Museo 900" panose="02000000000000000000" pitchFamily="50" charset="0"/>
              </a:rPr>
              <a:t>xxxx</a:t>
            </a:r>
            <a:r>
              <a:rPr lang="en-GB" b="1" dirty="0">
                <a:solidFill>
                  <a:srgbClr val="0099BD"/>
                </a:solidFill>
                <a:latin typeface="Museo 900" panose="02000000000000000000" pitchFamily="50" charset="0"/>
              </a:rPr>
              <a:t> is supporting a </a:t>
            </a:r>
            <a:r>
              <a:rPr lang="en-GB" b="1" dirty="0" smtClean="0">
                <a:solidFill>
                  <a:srgbClr val="0099BD"/>
                </a:solidFill>
                <a:latin typeface="Museo 900" panose="02000000000000000000" pitchFamily="50" charset="0"/>
              </a:rPr>
              <a:t>Think Family </a:t>
            </a:r>
            <a:r>
              <a:rPr lang="en-GB" b="1" dirty="0">
                <a:solidFill>
                  <a:srgbClr val="0099BD"/>
                </a:solidFill>
                <a:latin typeface="Museo 900" panose="02000000000000000000" pitchFamily="50" charset="0"/>
              </a:rPr>
              <a:t>approach</a:t>
            </a:r>
          </a:p>
        </p:txBody>
      </p:sp>
      <p:sp>
        <p:nvSpPr>
          <p:cNvPr id="3" name="Content Placeholder 2">
            <a:extLst>
              <a:ext uri="{FF2B5EF4-FFF2-40B4-BE49-F238E27FC236}">
                <a16:creationId xmlns:a16="http://schemas.microsoft.com/office/drawing/2014/main" xmlns="" id="{400FCBFF-58F7-41E2-9F13-5D3DA97C6C3D}"/>
              </a:ext>
            </a:extLst>
          </p:cNvPr>
          <p:cNvSpPr>
            <a:spLocks noGrp="1"/>
          </p:cNvSpPr>
          <p:nvPr>
            <p:ph idx="1"/>
          </p:nvPr>
        </p:nvSpPr>
        <p:spPr>
          <a:xfrm>
            <a:off x="838200" y="1932039"/>
            <a:ext cx="10515600" cy="4250418"/>
          </a:xfrm>
        </p:spPr>
        <p:txBody>
          <a:bodyPr numCol="2">
            <a:normAutofit/>
          </a:bodyPr>
          <a:lstStyle/>
          <a:p>
            <a:r>
              <a:rPr lang="en-GB" sz="2600" dirty="0">
                <a:latin typeface="Museo Sans 300" panose="02000000000000000000" pitchFamily="50" charset="0"/>
              </a:rPr>
              <a:t>Family and Significant Other Strategy</a:t>
            </a:r>
          </a:p>
          <a:p>
            <a:r>
              <a:rPr lang="en-GB" sz="2600" dirty="0">
                <a:latin typeface="Museo Sans 300" panose="02000000000000000000" pitchFamily="50" charset="0"/>
              </a:rPr>
              <a:t>Family and Significant Other strategy group</a:t>
            </a:r>
          </a:p>
          <a:p>
            <a:r>
              <a:rPr lang="en-GB" sz="2600" dirty="0">
                <a:latin typeface="Museo Sans 300" panose="02000000000000000000" pitchFamily="50" charset="0"/>
              </a:rPr>
              <a:t>Family Engagement worker</a:t>
            </a:r>
          </a:p>
          <a:p>
            <a:r>
              <a:rPr lang="en-GB" sz="2600" dirty="0">
                <a:latin typeface="Museo Sans 300" panose="02000000000000000000" pitchFamily="50" charset="0"/>
              </a:rPr>
              <a:t>Family visits</a:t>
            </a:r>
          </a:p>
          <a:p>
            <a:r>
              <a:rPr lang="en-GB" sz="2600" dirty="0">
                <a:latin typeface="Museo Sans 300" panose="02000000000000000000" pitchFamily="50" charset="0"/>
              </a:rPr>
              <a:t>Family celebration events</a:t>
            </a:r>
          </a:p>
          <a:p>
            <a:r>
              <a:rPr lang="en-GB" sz="2600" dirty="0">
                <a:latin typeface="Museo Sans 300" panose="02000000000000000000" pitchFamily="50" charset="0"/>
              </a:rPr>
              <a:t>ACCT Review meetings</a:t>
            </a:r>
          </a:p>
          <a:p>
            <a:endParaRPr lang="en-GB" sz="2600" dirty="0">
              <a:latin typeface="Museo Sans 300" panose="02000000000000000000" pitchFamily="50" charset="0"/>
            </a:endParaRPr>
          </a:p>
          <a:p>
            <a:r>
              <a:rPr lang="en-GB" sz="2600" dirty="0">
                <a:latin typeface="Museo Sans 300" panose="02000000000000000000" pitchFamily="50" charset="0"/>
              </a:rPr>
              <a:t>Resettlement Fairs</a:t>
            </a:r>
          </a:p>
          <a:p>
            <a:r>
              <a:rPr lang="en-GB" sz="2600" dirty="0">
                <a:latin typeface="Museo Sans 300" panose="02000000000000000000" pitchFamily="50" charset="0"/>
              </a:rPr>
              <a:t>First time visitor information pack and information boards in visit centre</a:t>
            </a:r>
          </a:p>
          <a:p>
            <a:r>
              <a:rPr lang="en-GB" sz="2600" dirty="0">
                <a:latin typeface="Museo Sans 300" panose="02000000000000000000" pitchFamily="50" charset="0"/>
              </a:rPr>
              <a:t>Communication Gateway</a:t>
            </a:r>
          </a:p>
          <a:p>
            <a:r>
              <a:rPr lang="en-GB" sz="2600" dirty="0">
                <a:latin typeface="Museo Sans 300" panose="02000000000000000000" pitchFamily="50" charset="0"/>
              </a:rPr>
              <a:t>Parent craft programme</a:t>
            </a:r>
          </a:p>
          <a:p>
            <a:r>
              <a:rPr lang="en-GB" sz="2600" dirty="0">
                <a:latin typeface="Museo Sans 300" panose="02000000000000000000" pitchFamily="50" charset="0"/>
              </a:rPr>
              <a:t>Think Family training for staff</a:t>
            </a:r>
          </a:p>
          <a:p>
            <a:pPr marL="0" indent="0">
              <a:buNone/>
            </a:pPr>
            <a:endParaRPr lang="en-GB" sz="2600" dirty="0"/>
          </a:p>
        </p:txBody>
      </p:sp>
      <p:pic>
        <p:nvPicPr>
          <p:cNvPr id="4" name="Graphic 3">
            <a:extLst>
              <a:ext uri="{FF2B5EF4-FFF2-40B4-BE49-F238E27FC236}">
                <a16:creationId xmlns:a16="http://schemas.microsoft.com/office/drawing/2014/main" xmlns="" id="{3E258619-CA5B-4771-A55B-CF2EA04FCB2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84472" y="6002834"/>
            <a:ext cx="6191250" cy="571500"/>
          </a:xfrm>
          <a:prstGeom prst="rect">
            <a:avLst/>
          </a:prstGeom>
        </p:spPr>
      </p:pic>
      <p:pic>
        <p:nvPicPr>
          <p:cNvPr id="6" name="Picture 5">
            <a:extLst>
              <a:ext uri="{FF2B5EF4-FFF2-40B4-BE49-F238E27FC236}">
                <a16:creationId xmlns:a16="http://schemas.microsoft.com/office/drawing/2014/main" xmlns="" id="{EF02DACC-3BA6-4275-9637-B1B9C95052DA}"/>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9786278" y="5790581"/>
            <a:ext cx="1763444" cy="783753"/>
          </a:xfrm>
          <a:prstGeom prst="rect">
            <a:avLst/>
          </a:prstGeom>
          <a:noFill/>
          <a:ln>
            <a:noFill/>
          </a:ln>
        </p:spPr>
      </p:pic>
    </p:spTree>
    <p:extLst>
      <p:ext uri="{BB962C8B-B14F-4D97-AF65-F5344CB8AC3E}">
        <p14:creationId xmlns:p14="http://schemas.microsoft.com/office/powerpoint/2010/main" val="1865872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B416C9-EDBB-4BB7-83FF-58B3326BE8D0}"/>
              </a:ext>
            </a:extLst>
          </p:cNvPr>
          <p:cNvSpPr>
            <a:spLocks noGrp="1"/>
          </p:cNvSpPr>
          <p:nvPr>
            <p:ph type="title"/>
          </p:nvPr>
        </p:nvSpPr>
        <p:spPr>
          <a:xfrm>
            <a:off x="6048289" y="1873045"/>
            <a:ext cx="5614875" cy="2727135"/>
          </a:xfrm>
        </p:spPr>
        <p:txBody>
          <a:bodyPr vert="horz" lIns="91440" tIns="45720" rIns="91440" bIns="45720" rtlCol="0">
            <a:normAutofit fontScale="90000"/>
          </a:bodyPr>
          <a:lstStyle/>
          <a:p>
            <a:r>
              <a:rPr lang="en-US" sz="5400" b="1" kern="1200" dirty="0">
                <a:solidFill>
                  <a:srgbClr val="0099BD"/>
                </a:solidFill>
                <a:latin typeface="Museo 900" panose="02000000000000000000" pitchFamily="50" charset="0"/>
              </a:rPr>
              <a:t>How will </a:t>
            </a:r>
            <a:r>
              <a:rPr lang="en-US" sz="5400" b="1" u="sng" kern="1200" dirty="0">
                <a:solidFill>
                  <a:srgbClr val="0099BD"/>
                </a:solidFill>
                <a:latin typeface="Museo 900" panose="02000000000000000000" pitchFamily="50" charset="0"/>
              </a:rPr>
              <a:t>you</a:t>
            </a:r>
            <a:r>
              <a:rPr lang="en-US" sz="5400" b="1" kern="1200" dirty="0">
                <a:solidFill>
                  <a:srgbClr val="0099BD"/>
                </a:solidFill>
                <a:latin typeface="Museo 900" panose="02000000000000000000" pitchFamily="50" charset="0"/>
              </a:rPr>
              <a:t> take a </a:t>
            </a:r>
            <a:r>
              <a:rPr lang="en-US" sz="5400" b="1" kern="1200" dirty="0" smtClean="0">
                <a:solidFill>
                  <a:srgbClr val="0099BD"/>
                </a:solidFill>
                <a:latin typeface="Museo 900" panose="02000000000000000000" pitchFamily="50" charset="0"/>
              </a:rPr>
              <a:t>Think Family </a:t>
            </a:r>
            <a:r>
              <a:rPr lang="en-US" sz="5400" b="1" dirty="0">
                <a:solidFill>
                  <a:srgbClr val="0099BD"/>
                </a:solidFill>
                <a:latin typeface="Museo 900" panose="02000000000000000000" pitchFamily="50" charset="0"/>
              </a:rPr>
              <a:t>a</a:t>
            </a:r>
            <a:r>
              <a:rPr lang="en-US" sz="5400" b="1" kern="1200" dirty="0" smtClean="0">
                <a:solidFill>
                  <a:srgbClr val="0099BD"/>
                </a:solidFill>
                <a:latin typeface="Museo 900" panose="02000000000000000000" pitchFamily="50" charset="0"/>
              </a:rPr>
              <a:t>pproach</a:t>
            </a:r>
            <a:r>
              <a:rPr lang="en-US" sz="5400" b="1" kern="1200" dirty="0">
                <a:solidFill>
                  <a:srgbClr val="0099BD"/>
                </a:solidFill>
                <a:latin typeface="Museo 900" panose="02000000000000000000" pitchFamily="50" charset="0"/>
              </a:rPr>
              <a:t>?</a:t>
            </a:r>
          </a:p>
        </p:txBody>
      </p:sp>
      <p:pic>
        <p:nvPicPr>
          <p:cNvPr id="17" name="Content Placeholder 4" descr="Head with gears">
            <a:extLst>
              <a:ext uri="{FF2B5EF4-FFF2-40B4-BE49-F238E27FC236}">
                <a16:creationId xmlns:a16="http://schemas.microsoft.com/office/drawing/2014/main" xmlns="" id="{2C0AF40E-29E1-46E5-B096-6BDCF5289D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50254" y="1629089"/>
            <a:ext cx="3620021" cy="3620021"/>
          </a:xfrm>
          <a:prstGeom prst="rect">
            <a:avLst/>
          </a:prstGeom>
        </p:spPr>
      </p:pic>
      <p:pic>
        <p:nvPicPr>
          <p:cNvPr id="4" name="Graphic 3">
            <a:extLst>
              <a:ext uri="{FF2B5EF4-FFF2-40B4-BE49-F238E27FC236}">
                <a16:creationId xmlns:a16="http://schemas.microsoft.com/office/drawing/2014/main" xmlns="" id="{B060195E-E95E-45BD-A984-C0442E344B4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84472" y="6002834"/>
            <a:ext cx="6191250" cy="571500"/>
          </a:xfrm>
          <a:prstGeom prst="rect">
            <a:avLst/>
          </a:prstGeom>
        </p:spPr>
      </p:pic>
      <p:pic>
        <p:nvPicPr>
          <p:cNvPr id="6" name="Picture 5">
            <a:extLst>
              <a:ext uri="{FF2B5EF4-FFF2-40B4-BE49-F238E27FC236}">
                <a16:creationId xmlns:a16="http://schemas.microsoft.com/office/drawing/2014/main" xmlns="" id="{EF02DACC-3BA6-4275-9637-B1B9C95052DA}"/>
              </a:ext>
            </a:extLst>
          </p:cNvPr>
          <p:cNvPicPr/>
          <p:nvPr/>
        </p:nvPicPr>
        <p:blipFill>
          <a:blip r:embed="rId7" cstate="print">
            <a:extLst>
              <a:ext uri="{28A0092B-C50C-407E-A947-70E740481C1C}">
                <a14:useLocalDpi xmlns:a14="http://schemas.microsoft.com/office/drawing/2010/main" val="0"/>
              </a:ext>
            </a:extLst>
          </a:blip>
          <a:stretch>
            <a:fillRect/>
          </a:stretch>
        </p:blipFill>
        <p:spPr bwMode="auto">
          <a:xfrm>
            <a:off x="9786278" y="5790581"/>
            <a:ext cx="1763444" cy="783753"/>
          </a:xfrm>
          <a:prstGeom prst="rect">
            <a:avLst/>
          </a:prstGeom>
          <a:noFill/>
          <a:ln>
            <a:noFill/>
          </a:ln>
        </p:spPr>
      </p:pic>
    </p:spTree>
    <p:extLst>
      <p:ext uri="{BB962C8B-B14F-4D97-AF65-F5344CB8AC3E}">
        <p14:creationId xmlns:p14="http://schemas.microsoft.com/office/powerpoint/2010/main" val="1190803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DADAEE-F25D-4E91-BC63-157FC764B077}"/>
              </a:ext>
            </a:extLst>
          </p:cNvPr>
          <p:cNvSpPr>
            <a:spLocks noGrp="1"/>
          </p:cNvSpPr>
          <p:nvPr>
            <p:ph type="title"/>
          </p:nvPr>
        </p:nvSpPr>
        <p:spPr/>
        <p:txBody>
          <a:bodyPr>
            <a:normAutofit fontScale="90000"/>
          </a:bodyPr>
          <a:lstStyle/>
          <a:p>
            <a:r>
              <a:rPr lang="en-GB" dirty="0">
                <a:solidFill>
                  <a:srgbClr val="0099BD"/>
                </a:solidFill>
                <a:latin typeface="Museo 900" panose="02000000000000000000" pitchFamily="50" charset="0"/>
              </a:rPr>
              <a:t/>
            </a:r>
            <a:br>
              <a:rPr lang="en-GB" dirty="0">
                <a:solidFill>
                  <a:srgbClr val="0099BD"/>
                </a:solidFill>
                <a:latin typeface="Museo 900" panose="02000000000000000000" pitchFamily="50" charset="0"/>
              </a:rPr>
            </a:br>
            <a:r>
              <a:rPr lang="en-GB" sz="4900" dirty="0">
                <a:solidFill>
                  <a:srgbClr val="0099BD"/>
                </a:solidFill>
                <a:latin typeface="Museo 900" panose="02000000000000000000" pitchFamily="50" charset="0"/>
              </a:rPr>
              <a:t>Who would </a:t>
            </a:r>
            <a:r>
              <a:rPr lang="en-GB" sz="4900" i="1" dirty="0">
                <a:solidFill>
                  <a:srgbClr val="0099BD"/>
                </a:solidFill>
                <a:latin typeface="Museo 900" panose="02000000000000000000" pitchFamily="50" charset="0"/>
              </a:rPr>
              <a:t>you</a:t>
            </a:r>
            <a:r>
              <a:rPr lang="en-GB" sz="4900" dirty="0">
                <a:solidFill>
                  <a:srgbClr val="0099BD"/>
                </a:solidFill>
                <a:latin typeface="Museo 900" panose="02000000000000000000" pitchFamily="50" charset="0"/>
              </a:rPr>
              <a:t> miss?</a:t>
            </a:r>
            <a:br>
              <a:rPr lang="en-GB" sz="4900" dirty="0">
                <a:solidFill>
                  <a:srgbClr val="0099BD"/>
                </a:solidFill>
                <a:latin typeface="Museo 900" panose="02000000000000000000" pitchFamily="50" charset="0"/>
              </a:rPr>
            </a:br>
            <a:endParaRPr lang="en-GB" dirty="0">
              <a:solidFill>
                <a:srgbClr val="0099BD"/>
              </a:solidFill>
              <a:latin typeface="Museo 900" panose="02000000000000000000" pitchFamily="50" charset="0"/>
            </a:endParaRPr>
          </a:p>
        </p:txBody>
      </p:sp>
      <p:pic>
        <p:nvPicPr>
          <p:cNvPr id="5" name="Content Placeholder 4" descr="A close up of a logo&#10;&#10;Description automatically generated">
            <a:extLst>
              <a:ext uri="{FF2B5EF4-FFF2-40B4-BE49-F238E27FC236}">
                <a16:creationId xmlns:a16="http://schemas.microsoft.com/office/drawing/2014/main" xmlns="" id="{754CCF93-7AE2-43C3-8756-89B60AF768D2}"/>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3380097" y="1651496"/>
            <a:ext cx="5136106" cy="3852080"/>
          </a:xfrm>
        </p:spPr>
      </p:pic>
      <p:pic>
        <p:nvPicPr>
          <p:cNvPr id="6" name="Graphic 5">
            <a:extLst>
              <a:ext uri="{FF2B5EF4-FFF2-40B4-BE49-F238E27FC236}">
                <a16:creationId xmlns:a16="http://schemas.microsoft.com/office/drawing/2014/main" xmlns="" id="{8AF144DF-6252-42C2-9D2C-A4B86DFE2214}"/>
              </a:ext>
            </a:extLst>
          </p:cNvPr>
          <p:cNvPicPr>
            <a:picLocks noChangeAspect="1"/>
          </p:cNvPicPr>
          <p:nvPr/>
        </p:nvPicPr>
        <p:blipFill>
          <a:blip r:embed="rId5">
            <a:extLst>
              <a:ext uri="{96DAC541-7B7A-43D3-8B79-37D633B846F1}">
                <asvg:svgBlip xmlns:asvg="http://schemas.microsoft.com/office/drawing/2016/SVG/main" xmlns="" r:embed="rId7"/>
              </a:ext>
            </a:extLst>
          </a:blip>
          <a:stretch>
            <a:fillRect/>
          </a:stretch>
        </p:blipFill>
        <p:spPr>
          <a:xfrm>
            <a:off x="284472" y="6002834"/>
            <a:ext cx="6191250" cy="571500"/>
          </a:xfrm>
          <a:prstGeom prst="rect">
            <a:avLst/>
          </a:prstGeom>
        </p:spPr>
      </p:pic>
      <p:pic>
        <p:nvPicPr>
          <p:cNvPr id="8" name="Picture 7">
            <a:extLst>
              <a:ext uri="{FF2B5EF4-FFF2-40B4-BE49-F238E27FC236}">
                <a16:creationId xmlns:a16="http://schemas.microsoft.com/office/drawing/2014/main" xmlns="" id="{EF02DACC-3BA6-4275-9637-B1B9C95052DA}"/>
              </a:ext>
            </a:extLst>
          </p:cNvPr>
          <p:cNvPicPr/>
          <p:nvPr/>
        </p:nvPicPr>
        <p:blipFill>
          <a:blip r:embed="rId8" cstate="print">
            <a:extLst>
              <a:ext uri="{28A0092B-C50C-407E-A947-70E740481C1C}">
                <a14:useLocalDpi xmlns:a14="http://schemas.microsoft.com/office/drawing/2010/main" val="0"/>
              </a:ext>
            </a:extLst>
          </a:blip>
          <a:stretch>
            <a:fillRect/>
          </a:stretch>
        </p:blipFill>
        <p:spPr bwMode="auto">
          <a:xfrm>
            <a:off x="9786278" y="5790581"/>
            <a:ext cx="1763444" cy="783753"/>
          </a:xfrm>
          <a:prstGeom prst="rect">
            <a:avLst/>
          </a:prstGeom>
          <a:noFill/>
          <a:ln>
            <a:noFill/>
          </a:ln>
        </p:spPr>
      </p:pic>
    </p:spTree>
    <p:extLst>
      <p:ext uri="{BB962C8B-B14F-4D97-AF65-F5344CB8AC3E}">
        <p14:creationId xmlns:p14="http://schemas.microsoft.com/office/powerpoint/2010/main" val="3847154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60AC25-17F0-4653-820E-3574C4925DEE}"/>
              </a:ext>
            </a:extLst>
          </p:cNvPr>
          <p:cNvSpPr>
            <a:spLocks noGrp="1"/>
          </p:cNvSpPr>
          <p:nvPr>
            <p:ph type="title"/>
          </p:nvPr>
        </p:nvSpPr>
        <p:spPr/>
        <p:txBody>
          <a:bodyPr/>
          <a:lstStyle/>
          <a:p>
            <a:r>
              <a:rPr lang="en-GB" dirty="0">
                <a:solidFill>
                  <a:srgbClr val="0099BD"/>
                </a:solidFill>
                <a:latin typeface="Museo 900" panose="02000000000000000000" pitchFamily="50" charset="0"/>
              </a:rPr>
              <a:t>What do we mean by ‘family’ or ‘significant other’?</a:t>
            </a:r>
          </a:p>
        </p:txBody>
      </p:sp>
      <p:pic>
        <p:nvPicPr>
          <p:cNvPr id="4" name="Content Placeholder 3">
            <a:extLst>
              <a:ext uri="{FF2B5EF4-FFF2-40B4-BE49-F238E27FC236}">
                <a16:creationId xmlns:a16="http://schemas.microsoft.com/office/drawing/2014/main" xmlns="" id="{389D7412-A237-4F94-8E5A-C8EDB98E73F2}"/>
              </a:ext>
            </a:extLst>
          </p:cNvPr>
          <p:cNvPicPr>
            <a:picLocks noGrp="1"/>
          </p:cNvPicPr>
          <p:nvPr>
            <p:ph idx="1"/>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t="32006" r="66328" b="36264"/>
          <a:stretch/>
        </p:blipFill>
        <p:spPr bwMode="auto">
          <a:xfrm>
            <a:off x="3888510" y="2022764"/>
            <a:ext cx="3278908" cy="3362035"/>
          </a:xfrm>
          <a:prstGeom prst="rect">
            <a:avLst/>
          </a:prstGeom>
          <a:ln>
            <a:noFill/>
          </a:ln>
          <a:extLst>
            <a:ext uri="{53640926-AAD7-44D8-BBD7-CCE9431645EC}">
              <a14:shadowObscured xmlns:a14="http://schemas.microsoft.com/office/drawing/2010/main"/>
            </a:ext>
          </a:extLst>
        </p:spPr>
      </p:pic>
      <p:pic>
        <p:nvPicPr>
          <p:cNvPr id="5" name="Graphic 4">
            <a:extLst>
              <a:ext uri="{FF2B5EF4-FFF2-40B4-BE49-F238E27FC236}">
                <a16:creationId xmlns:a16="http://schemas.microsoft.com/office/drawing/2014/main" xmlns="" id="{633DEDF4-F170-4B32-96F9-A86D4158D88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84472" y="6002834"/>
            <a:ext cx="6191250" cy="571500"/>
          </a:xfrm>
          <a:prstGeom prst="rect">
            <a:avLst/>
          </a:prstGeom>
        </p:spPr>
      </p:pic>
      <p:pic>
        <p:nvPicPr>
          <p:cNvPr id="7" name="Picture 6">
            <a:extLst>
              <a:ext uri="{FF2B5EF4-FFF2-40B4-BE49-F238E27FC236}">
                <a16:creationId xmlns:a16="http://schemas.microsoft.com/office/drawing/2014/main" xmlns="" id="{EF02DACC-3BA6-4275-9637-B1B9C95052DA}"/>
              </a:ext>
            </a:extLst>
          </p:cNvPr>
          <p:cNvPicPr/>
          <p:nvPr/>
        </p:nvPicPr>
        <p:blipFill>
          <a:blip r:embed="rId7" cstate="print">
            <a:extLst>
              <a:ext uri="{28A0092B-C50C-407E-A947-70E740481C1C}">
                <a14:useLocalDpi xmlns:a14="http://schemas.microsoft.com/office/drawing/2010/main" val="0"/>
              </a:ext>
            </a:extLst>
          </a:blip>
          <a:stretch>
            <a:fillRect/>
          </a:stretch>
        </p:blipFill>
        <p:spPr bwMode="auto">
          <a:xfrm>
            <a:off x="9786278" y="5790581"/>
            <a:ext cx="1763444" cy="783753"/>
          </a:xfrm>
          <a:prstGeom prst="rect">
            <a:avLst/>
          </a:prstGeom>
          <a:noFill/>
          <a:ln>
            <a:noFill/>
          </a:ln>
        </p:spPr>
      </p:pic>
    </p:spTree>
    <p:extLst>
      <p:ext uri="{BB962C8B-B14F-4D97-AF65-F5344CB8AC3E}">
        <p14:creationId xmlns:p14="http://schemas.microsoft.com/office/powerpoint/2010/main" val="2257175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D1512C-6C36-43F9-870B-2C91E332FFC5}"/>
              </a:ext>
            </a:extLst>
          </p:cNvPr>
          <p:cNvSpPr>
            <a:spLocks noGrp="1"/>
          </p:cNvSpPr>
          <p:nvPr>
            <p:ph type="title"/>
          </p:nvPr>
        </p:nvSpPr>
        <p:spPr>
          <a:xfrm>
            <a:off x="838200" y="98826"/>
            <a:ext cx="10515600" cy="1325563"/>
          </a:xfrm>
        </p:spPr>
        <p:txBody>
          <a:bodyPr>
            <a:normAutofit/>
          </a:bodyPr>
          <a:lstStyle/>
          <a:p>
            <a:r>
              <a:rPr lang="en-GB" b="1" dirty="0">
                <a:solidFill>
                  <a:srgbClr val="0099BD"/>
                </a:solidFill>
                <a:latin typeface="Museo 900" panose="02000000000000000000" pitchFamily="50" charset="0"/>
              </a:rPr>
              <a:t>Why must we support family ties?</a:t>
            </a:r>
          </a:p>
        </p:txBody>
      </p:sp>
      <p:sp>
        <p:nvSpPr>
          <p:cNvPr id="3" name="Content Placeholder 2">
            <a:extLst>
              <a:ext uri="{FF2B5EF4-FFF2-40B4-BE49-F238E27FC236}">
                <a16:creationId xmlns:a16="http://schemas.microsoft.com/office/drawing/2014/main" xmlns="" id="{061B4227-2214-4516-A080-51F53DC2725A}"/>
              </a:ext>
            </a:extLst>
          </p:cNvPr>
          <p:cNvSpPr>
            <a:spLocks noGrp="1"/>
          </p:cNvSpPr>
          <p:nvPr>
            <p:ph idx="1"/>
          </p:nvPr>
        </p:nvSpPr>
        <p:spPr/>
        <p:txBody>
          <a:bodyPr/>
          <a:lstStyle/>
          <a:p>
            <a:pPr marL="0" indent="0">
              <a:buNone/>
            </a:pPr>
            <a:endParaRPr lang="en-GB" dirty="0"/>
          </a:p>
        </p:txBody>
      </p:sp>
      <p:sp>
        <p:nvSpPr>
          <p:cNvPr id="4" name="Rectangle: Rounded Corners 3">
            <a:extLst>
              <a:ext uri="{FF2B5EF4-FFF2-40B4-BE49-F238E27FC236}">
                <a16:creationId xmlns:a16="http://schemas.microsoft.com/office/drawing/2014/main" xmlns="" id="{4AA80663-8F01-4D2D-9339-18B185C074B9}"/>
              </a:ext>
            </a:extLst>
          </p:cNvPr>
          <p:cNvSpPr/>
          <p:nvPr/>
        </p:nvSpPr>
        <p:spPr>
          <a:xfrm>
            <a:off x="838200" y="1223772"/>
            <a:ext cx="10515600" cy="78405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700" b="1" dirty="0">
                <a:latin typeface="Museo Sans 100" panose="02000000000000000000" pitchFamily="50" charset="0"/>
              </a:rPr>
              <a:t>Prison Rules (1999): </a:t>
            </a:r>
            <a:r>
              <a:rPr lang="en-GB" sz="1700" i="1" dirty="0">
                <a:latin typeface="Museo Sans 100" panose="02000000000000000000" pitchFamily="50" charset="0"/>
              </a:rPr>
              <a:t>‘A prisoner shall be encouraged and assisted to establish and maintain such relations with persons and agencies outside of prison as may promote… his own social rehabilitation.’</a:t>
            </a:r>
          </a:p>
          <a:p>
            <a:endParaRPr lang="en-GB" dirty="0"/>
          </a:p>
        </p:txBody>
      </p:sp>
      <p:sp>
        <p:nvSpPr>
          <p:cNvPr id="5" name="Rectangle: Rounded Corners 4">
            <a:extLst>
              <a:ext uri="{FF2B5EF4-FFF2-40B4-BE49-F238E27FC236}">
                <a16:creationId xmlns:a16="http://schemas.microsoft.com/office/drawing/2014/main" xmlns="" id="{454B3DB7-C361-4B93-8D8D-E637BB4E2B1F}"/>
              </a:ext>
            </a:extLst>
          </p:cNvPr>
          <p:cNvSpPr/>
          <p:nvPr/>
        </p:nvSpPr>
        <p:spPr>
          <a:xfrm>
            <a:off x="838200" y="2007827"/>
            <a:ext cx="10515600" cy="848827"/>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p>
          <a:p>
            <a:r>
              <a:rPr lang="en-GB" sz="1700" b="1" dirty="0">
                <a:latin typeface="Museo Sans 100" panose="02000000000000000000" pitchFamily="50" charset="0"/>
              </a:rPr>
              <a:t>The Importance of Strengthening Prisoners' Family Ties to Prevent Reoffending and Reduce Intergenerational Crime (Lord Farmer, 2017) </a:t>
            </a:r>
            <a:r>
              <a:rPr lang="en-GB" sz="1700" i="1" dirty="0">
                <a:latin typeface="Museo Sans 100" panose="02000000000000000000" pitchFamily="50" charset="0"/>
              </a:rPr>
              <a:t>‘..a supportive relationship with at least one person is indispensable for a prisoner’s ability to get through their sentence well and achieve rehabilitation.’</a:t>
            </a:r>
          </a:p>
          <a:p>
            <a:pPr algn="ctr"/>
            <a:endParaRPr lang="en-GB" dirty="0"/>
          </a:p>
        </p:txBody>
      </p:sp>
      <p:sp>
        <p:nvSpPr>
          <p:cNvPr id="6" name="Rectangle: Rounded Corners 5">
            <a:extLst>
              <a:ext uri="{FF2B5EF4-FFF2-40B4-BE49-F238E27FC236}">
                <a16:creationId xmlns:a16="http://schemas.microsoft.com/office/drawing/2014/main" xmlns="" id="{A12668C1-304F-4A94-B237-A6382A847C28}"/>
              </a:ext>
            </a:extLst>
          </p:cNvPr>
          <p:cNvSpPr/>
          <p:nvPr/>
        </p:nvSpPr>
        <p:spPr>
          <a:xfrm>
            <a:off x="838200" y="2868521"/>
            <a:ext cx="10515600" cy="1018139"/>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700" b="1" dirty="0">
                <a:latin typeface="Museo Sans 100" panose="02000000000000000000" pitchFamily="50" charset="0"/>
              </a:rPr>
              <a:t>Delivering Effective Family Practice Guidance (HMPPS, 2018) </a:t>
            </a:r>
            <a:r>
              <a:rPr lang="en-GB" sz="1700" i="1" dirty="0">
                <a:latin typeface="Museo Sans 100" panose="02000000000000000000" pitchFamily="50" charset="0"/>
              </a:rPr>
              <a:t>‘Supporting a prisoner to develop meaningful and constructive relationship with his or her family or significant others, should be a primary focus for anyone caring for those in custody who hope to achieve positive change and transform lives.’</a:t>
            </a:r>
          </a:p>
          <a:p>
            <a:pPr algn="ctr"/>
            <a:endParaRPr lang="en-GB" dirty="0"/>
          </a:p>
        </p:txBody>
      </p:sp>
      <p:sp>
        <p:nvSpPr>
          <p:cNvPr id="7" name="Rectangle: Rounded Corners 6">
            <a:extLst>
              <a:ext uri="{FF2B5EF4-FFF2-40B4-BE49-F238E27FC236}">
                <a16:creationId xmlns:a16="http://schemas.microsoft.com/office/drawing/2014/main" xmlns="" id="{903325D2-D3D9-417D-9C5E-D8830C5F2625}"/>
              </a:ext>
            </a:extLst>
          </p:cNvPr>
          <p:cNvSpPr/>
          <p:nvPr/>
        </p:nvSpPr>
        <p:spPr>
          <a:xfrm>
            <a:off x="838200" y="3913588"/>
            <a:ext cx="10515600" cy="932076"/>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b="1" dirty="0">
                <a:latin typeface="Museo Sans 100" panose="02000000000000000000" pitchFamily="50" charset="0"/>
              </a:rPr>
              <a:t>Strengthening Prisoners Family Ties Policy Framework (HMPPS and </a:t>
            </a:r>
            <a:r>
              <a:rPr lang="en-GB" sz="1700" b="1" dirty="0" err="1">
                <a:latin typeface="Museo Sans 100" panose="02000000000000000000" pitchFamily="50" charset="0"/>
              </a:rPr>
              <a:t>MoJ</a:t>
            </a:r>
            <a:r>
              <a:rPr lang="en-GB" sz="1700" b="1" dirty="0">
                <a:latin typeface="Museo Sans 100" panose="02000000000000000000" pitchFamily="50" charset="0"/>
              </a:rPr>
              <a:t>, January 2019) </a:t>
            </a:r>
            <a:r>
              <a:rPr lang="en-GB" sz="1700" i="1" dirty="0">
                <a:latin typeface="Museo Sans 100" panose="02000000000000000000" pitchFamily="50" charset="0"/>
              </a:rPr>
              <a:t>‘Family work is prioritised and staff understand its importance in reducing reoffending keeping prisoners safe and preventing self-harm and suicide</a:t>
            </a:r>
            <a:r>
              <a:rPr lang="en-GB" sz="1700" i="1" dirty="0" smtClean="0">
                <a:latin typeface="Museo Sans 100" panose="02000000000000000000" pitchFamily="50" charset="0"/>
              </a:rPr>
              <a:t>.’</a:t>
            </a:r>
            <a:endParaRPr lang="en-GB" sz="1700" i="1" dirty="0">
              <a:latin typeface="Museo Sans 100" panose="02000000000000000000" pitchFamily="50" charset="0"/>
            </a:endParaRPr>
          </a:p>
        </p:txBody>
      </p:sp>
      <p:sp>
        <p:nvSpPr>
          <p:cNvPr id="8" name="Rectangle: Rounded Corners 7">
            <a:extLst>
              <a:ext uri="{FF2B5EF4-FFF2-40B4-BE49-F238E27FC236}">
                <a16:creationId xmlns:a16="http://schemas.microsoft.com/office/drawing/2014/main" xmlns="" id="{936690BC-CAC3-4441-9F9B-7883491F758C}"/>
              </a:ext>
            </a:extLst>
          </p:cNvPr>
          <p:cNvSpPr/>
          <p:nvPr/>
        </p:nvSpPr>
        <p:spPr>
          <a:xfrm>
            <a:off x="838200" y="5719805"/>
            <a:ext cx="10515600" cy="1002249"/>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b="1" dirty="0">
                <a:latin typeface="Museo Sans 100" panose="02000000000000000000" pitchFamily="50" charset="0"/>
              </a:rPr>
              <a:t>HMIP Expectations (2017)</a:t>
            </a:r>
            <a:r>
              <a:rPr lang="en-GB" sz="1700" i="1" dirty="0">
                <a:latin typeface="Museo Sans 100" panose="02000000000000000000" pitchFamily="50" charset="0"/>
              </a:rPr>
              <a:t> The prison supports prisoners’ contact with their families and friends. Programmes aimed at developing parenting and relationship skills are facilitated by the prison. Prisoners not receiving visits are supported in other ways to establish or maintain family support. </a:t>
            </a:r>
          </a:p>
        </p:txBody>
      </p:sp>
      <p:sp>
        <p:nvSpPr>
          <p:cNvPr id="9" name="Rectangle: Rounded Corners 8">
            <a:extLst>
              <a:ext uri="{FF2B5EF4-FFF2-40B4-BE49-F238E27FC236}">
                <a16:creationId xmlns:a16="http://schemas.microsoft.com/office/drawing/2014/main" xmlns="" id="{C72A77EE-B947-4FAC-850E-22664454B030}"/>
              </a:ext>
            </a:extLst>
          </p:cNvPr>
          <p:cNvSpPr/>
          <p:nvPr/>
        </p:nvSpPr>
        <p:spPr>
          <a:xfrm>
            <a:off x="838200" y="4872592"/>
            <a:ext cx="10515600" cy="847213"/>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b="1" dirty="0">
                <a:latin typeface="Museo Sans 100" panose="02000000000000000000" pitchFamily="50" charset="0"/>
              </a:rPr>
              <a:t>Article 9, United Nations Convention on the Rights of the Child (1989) </a:t>
            </a:r>
            <a:r>
              <a:rPr lang="en-GB" sz="1700" dirty="0">
                <a:latin typeface="Museo Sans 100" panose="02000000000000000000" pitchFamily="50" charset="0"/>
              </a:rPr>
              <a:t>‘</a:t>
            </a:r>
            <a:r>
              <a:rPr lang="en-GB" sz="1700" i="1" dirty="0">
                <a:latin typeface="Museo Sans 100" panose="02000000000000000000" pitchFamily="50" charset="0"/>
              </a:rPr>
              <a:t>Respect the right of the child who is separated from one or both parents to maintain personal relations and direct contact with both parents on a regular basis, except where contrary to the child’s best interests.’</a:t>
            </a:r>
          </a:p>
        </p:txBody>
      </p:sp>
    </p:spTree>
    <p:extLst>
      <p:ext uri="{BB962C8B-B14F-4D97-AF65-F5344CB8AC3E}">
        <p14:creationId xmlns:p14="http://schemas.microsoft.com/office/powerpoint/2010/main" val="98715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7B3FC9-6960-4754-A1F4-B248A9899398}"/>
              </a:ext>
            </a:extLst>
          </p:cNvPr>
          <p:cNvSpPr>
            <a:spLocks noGrp="1"/>
          </p:cNvSpPr>
          <p:nvPr>
            <p:ph type="title"/>
          </p:nvPr>
        </p:nvSpPr>
        <p:spPr/>
        <p:txBody>
          <a:bodyPr/>
          <a:lstStyle/>
          <a:p>
            <a:r>
              <a:rPr lang="en-GB" b="1" dirty="0">
                <a:solidFill>
                  <a:srgbClr val="0099BD"/>
                </a:solidFill>
                <a:latin typeface="Museo 900" panose="02000000000000000000" pitchFamily="50" charset="0"/>
              </a:rPr>
              <a:t>Maintaining family ties is not always easy….</a:t>
            </a:r>
            <a:endParaRPr lang="en-GB" dirty="0">
              <a:solidFill>
                <a:srgbClr val="0099BD"/>
              </a:solidFill>
              <a:latin typeface="Museo 900" panose="02000000000000000000" pitchFamily="50" charset="0"/>
            </a:endParaRPr>
          </a:p>
        </p:txBody>
      </p:sp>
      <p:pic>
        <p:nvPicPr>
          <p:cNvPr id="8" name="Content Placeholder 7">
            <a:extLst>
              <a:ext uri="{FF2B5EF4-FFF2-40B4-BE49-F238E27FC236}">
                <a16:creationId xmlns:a16="http://schemas.microsoft.com/office/drawing/2014/main" xmlns="" id="{B308C413-7A16-4069-9170-4BC84BC16C06}"/>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908861" y="1712924"/>
            <a:ext cx="4529288" cy="3914871"/>
          </a:xfrm>
        </p:spPr>
      </p:pic>
      <p:sp>
        <p:nvSpPr>
          <p:cNvPr id="10" name="TextBox 9">
            <a:extLst>
              <a:ext uri="{FF2B5EF4-FFF2-40B4-BE49-F238E27FC236}">
                <a16:creationId xmlns:a16="http://schemas.microsoft.com/office/drawing/2014/main" xmlns="" id="{C6770F30-217E-4DBE-B5A7-724034F03356}"/>
              </a:ext>
            </a:extLst>
          </p:cNvPr>
          <p:cNvSpPr txBox="1"/>
          <p:nvPr/>
        </p:nvSpPr>
        <p:spPr>
          <a:xfrm rot="17378565">
            <a:off x="2670583" y="2418449"/>
            <a:ext cx="1992573" cy="461665"/>
          </a:xfrm>
          <a:prstGeom prst="rect">
            <a:avLst/>
          </a:prstGeom>
          <a:noFill/>
        </p:spPr>
        <p:txBody>
          <a:bodyPr wrap="square" rtlCol="0">
            <a:spAutoFit/>
          </a:bodyPr>
          <a:lstStyle/>
          <a:p>
            <a:r>
              <a:rPr lang="en-GB" sz="2400" dirty="0">
                <a:solidFill>
                  <a:srgbClr val="0099BD"/>
                </a:solidFill>
                <a:latin typeface="Museo Sans 300" panose="02000000000000000000" pitchFamily="50" charset="0"/>
              </a:rPr>
              <a:t>Benefits </a:t>
            </a:r>
          </a:p>
        </p:txBody>
      </p:sp>
      <p:sp>
        <p:nvSpPr>
          <p:cNvPr id="11" name="TextBox 10">
            <a:extLst>
              <a:ext uri="{FF2B5EF4-FFF2-40B4-BE49-F238E27FC236}">
                <a16:creationId xmlns:a16="http://schemas.microsoft.com/office/drawing/2014/main" xmlns="" id="{F1D53D60-DD64-4258-B6D0-909A1CA65392}"/>
              </a:ext>
            </a:extLst>
          </p:cNvPr>
          <p:cNvSpPr txBox="1"/>
          <p:nvPr/>
        </p:nvSpPr>
        <p:spPr>
          <a:xfrm rot="17240330">
            <a:off x="5639615" y="3338008"/>
            <a:ext cx="1755388" cy="400110"/>
          </a:xfrm>
          <a:prstGeom prst="rect">
            <a:avLst/>
          </a:prstGeom>
          <a:noFill/>
        </p:spPr>
        <p:txBody>
          <a:bodyPr wrap="square" rtlCol="0">
            <a:spAutoFit/>
          </a:bodyPr>
          <a:lstStyle/>
          <a:p>
            <a:r>
              <a:rPr lang="en-GB" sz="2000" dirty="0">
                <a:solidFill>
                  <a:srgbClr val="0099BD"/>
                </a:solidFill>
                <a:latin typeface="Museo Sans 300" panose="02000000000000000000" pitchFamily="50" charset="0"/>
              </a:rPr>
              <a:t>Challenges</a:t>
            </a:r>
          </a:p>
        </p:txBody>
      </p:sp>
      <p:sp>
        <p:nvSpPr>
          <p:cNvPr id="12" name="Callout: Left Arrow 11">
            <a:extLst>
              <a:ext uri="{FF2B5EF4-FFF2-40B4-BE49-F238E27FC236}">
                <a16:creationId xmlns:a16="http://schemas.microsoft.com/office/drawing/2014/main" xmlns="" id="{F5862F96-153A-4883-B5D5-1A1B995700A1}"/>
              </a:ext>
            </a:extLst>
          </p:cNvPr>
          <p:cNvSpPr/>
          <p:nvPr/>
        </p:nvSpPr>
        <p:spPr>
          <a:xfrm>
            <a:off x="7360201" y="2418735"/>
            <a:ext cx="3993600" cy="3094961"/>
          </a:xfrm>
          <a:prstGeom prst="leftArrowCallout">
            <a:avLst>
              <a:gd name="adj1" fmla="val 11763"/>
              <a:gd name="adj2" fmla="val 13967"/>
              <a:gd name="adj3" fmla="val 22201"/>
              <a:gd name="adj4" fmla="val 70886"/>
            </a:avLst>
          </a:prstGeom>
          <a:solidFill>
            <a:schemeClr val="bg1"/>
          </a:solidFill>
          <a:ln>
            <a:solidFill>
              <a:srgbClr val="009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2200" dirty="0">
                <a:solidFill>
                  <a:schemeClr val="tx1"/>
                </a:solidFill>
                <a:latin typeface="Museo Sans 300" panose="02000000000000000000" pitchFamily="50" charset="0"/>
              </a:rPr>
              <a:t>It takes time</a:t>
            </a:r>
          </a:p>
          <a:p>
            <a:pPr marL="285750" indent="-285750">
              <a:buFont typeface="Arial" panose="020B0604020202020204" pitchFamily="34" charset="0"/>
              <a:buChar char="•"/>
            </a:pPr>
            <a:r>
              <a:rPr lang="en-GB" sz="2200" dirty="0">
                <a:solidFill>
                  <a:schemeClr val="tx1"/>
                </a:solidFill>
                <a:latin typeface="Museo Sans 300" panose="02000000000000000000" pitchFamily="50" charset="0"/>
              </a:rPr>
              <a:t>Families and relationships are complex</a:t>
            </a:r>
          </a:p>
          <a:p>
            <a:pPr marL="285750" indent="-285750">
              <a:buFont typeface="Arial" panose="020B0604020202020204" pitchFamily="34" charset="0"/>
              <a:buChar char="•"/>
            </a:pPr>
            <a:r>
              <a:rPr lang="en-GB" sz="2200" dirty="0">
                <a:solidFill>
                  <a:schemeClr val="tx1"/>
                </a:solidFill>
                <a:latin typeface="Museo Sans 300" panose="02000000000000000000" pitchFamily="50" charset="0"/>
              </a:rPr>
              <a:t>Public Protection concerns and restrictions</a:t>
            </a:r>
          </a:p>
          <a:p>
            <a:pPr marL="285750" indent="-285750">
              <a:buFont typeface="Arial" panose="020B0604020202020204" pitchFamily="34" charset="0"/>
              <a:buChar char="•"/>
            </a:pPr>
            <a:r>
              <a:rPr lang="en-GB" sz="2200" dirty="0" smtClean="0">
                <a:solidFill>
                  <a:schemeClr val="tx1"/>
                </a:solidFill>
                <a:latin typeface="Museo Sans 300" panose="02000000000000000000" pitchFamily="50" charset="0"/>
              </a:rPr>
              <a:t>Confidentiality</a:t>
            </a:r>
            <a:endParaRPr lang="en-GB" sz="2200" dirty="0">
              <a:solidFill>
                <a:schemeClr val="tx1"/>
              </a:solidFill>
              <a:latin typeface="Museo Sans 300" panose="02000000000000000000" pitchFamily="50" charset="0"/>
            </a:endParaRPr>
          </a:p>
        </p:txBody>
      </p:sp>
      <p:sp>
        <p:nvSpPr>
          <p:cNvPr id="13" name="TextBox 12">
            <a:extLst>
              <a:ext uri="{FF2B5EF4-FFF2-40B4-BE49-F238E27FC236}">
                <a16:creationId xmlns:a16="http://schemas.microsoft.com/office/drawing/2014/main" xmlns="" id="{42504527-8CA5-4AB3-A870-86B70962086B}"/>
              </a:ext>
            </a:extLst>
          </p:cNvPr>
          <p:cNvSpPr txBox="1"/>
          <p:nvPr/>
        </p:nvSpPr>
        <p:spPr>
          <a:xfrm>
            <a:off x="564107" y="4128701"/>
            <a:ext cx="3167235" cy="1384995"/>
          </a:xfrm>
          <a:prstGeom prst="rect">
            <a:avLst/>
          </a:prstGeom>
          <a:noFill/>
        </p:spPr>
        <p:txBody>
          <a:bodyPr wrap="square" rtlCol="0">
            <a:spAutoFit/>
          </a:bodyPr>
          <a:lstStyle/>
          <a:p>
            <a:r>
              <a:rPr lang="en-GB" sz="2800" dirty="0">
                <a:latin typeface="Museo Sans 300" panose="02000000000000000000" pitchFamily="50" charset="0"/>
              </a:rPr>
              <a:t>… </a:t>
            </a:r>
            <a:r>
              <a:rPr lang="en-GB" sz="2800" dirty="0" smtClean="0">
                <a:latin typeface="Museo Sans 300" panose="02000000000000000000" pitchFamily="50" charset="0"/>
              </a:rPr>
              <a:t>but </a:t>
            </a:r>
            <a:r>
              <a:rPr lang="en-GB" sz="2800" dirty="0">
                <a:latin typeface="Museo Sans 300" panose="02000000000000000000" pitchFamily="50" charset="0"/>
              </a:rPr>
              <a:t>the benefits can </a:t>
            </a:r>
            <a:r>
              <a:rPr lang="en-GB" sz="2800" dirty="0" smtClean="0">
                <a:latin typeface="Museo Sans 300" panose="02000000000000000000" pitchFamily="50" charset="0"/>
              </a:rPr>
              <a:t>outweigh the </a:t>
            </a:r>
            <a:r>
              <a:rPr lang="en-GB" sz="2800" dirty="0">
                <a:latin typeface="Museo Sans 300" panose="02000000000000000000" pitchFamily="50" charset="0"/>
              </a:rPr>
              <a:t>challenges!</a:t>
            </a:r>
          </a:p>
        </p:txBody>
      </p:sp>
      <p:pic>
        <p:nvPicPr>
          <p:cNvPr id="9" name="Graphic 8">
            <a:extLst>
              <a:ext uri="{FF2B5EF4-FFF2-40B4-BE49-F238E27FC236}">
                <a16:creationId xmlns:a16="http://schemas.microsoft.com/office/drawing/2014/main" xmlns="" id="{308F5CDE-4C90-4C0E-93E9-208D29977B45}"/>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84472" y="6002834"/>
            <a:ext cx="6191250" cy="571500"/>
          </a:xfrm>
          <a:prstGeom prst="rect">
            <a:avLst/>
          </a:prstGeom>
        </p:spPr>
      </p:pic>
      <p:pic>
        <p:nvPicPr>
          <p:cNvPr id="16" name="Picture 15">
            <a:extLst>
              <a:ext uri="{FF2B5EF4-FFF2-40B4-BE49-F238E27FC236}">
                <a16:creationId xmlns:a16="http://schemas.microsoft.com/office/drawing/2014/main" xmlns="" id="{EF02DACC-3BA6-4275-9637-B1B9C95052DA}"/>
              </a:ext>
            </a:extLst>
          </p:cNvPr>
          <p:cNvPicPr/>
          <p:nvPr/>
        </p:nvPicPr>
        <p:blipFill>
          <a:blip r:embed="rId7" cstate="print">
            <a:extLst>
              <a:ext uri="{28A0092B-C50C-407E-A947-70E740481C1C}">
                <a14:useLocalDpi xmlns:a14="http://schemas.microsoft.com/office/drawing/2010/main" val="0"/>
              </a:ext>
            </a:extLst>
          </a:blip>
          <a:stretch>
            <a:fillRect/>
          </a:stretch>
        </p:blipFill>
        <p:spPr bwMode="auto">
          <a:xfrm>
            <a:off x="9786278" y="5790581"/>
            <a:ext cx="1763444" cy="783753"/>
          </a:xfrm>
          <a:prstGeom prst="rect">
            <a:avLst/>
          </a:prstGeom>
          <a:noFill/>
          <a:ln>
            <a:noFill/>
          </a:ln>
        </p:spPr>
      </p:pic>
    </p:spTree>
    <p:extLst>
      <p:ext uri="{BB962C8B-B14F-4D97-AF65-F5344CB8AC3E}">
        <p14:creationId xmlns:p14="http://schemas.microsoft.com/office/powerpoint/2010/main" val="191113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AED8F9-F3CA-4DA2-B8C5-09088369DB4B}"/>
              </a:ext>
            </a:extLst>
          </p:cNvPr>
          <p:cNvSpPr>
            <a:spLocks noGrp="1"/>
          </p:cNvSpPr>
          <p:nvPr>
            <p:ph type="title"/>
          </p:nvPr>
        </p:nvSpPr>
        <p:spPr>
          <a:xfrm>
            <a:off x="838200" y="365125"/>
            <a:ext cx="10515600" cy="1325563"/>
          </a:xfrm>
        </p:spPr>
        <p:txBody>
          <a:bodyPr>
            <a:normAutofit/>
          </a:bodyPr>
          <a:lstStyle/>
          <a:p>
            <a:r>
              <a:rPr lang="en-GB" b="1" dirty="0">
                <a:solidFill>
                  <a:srgbClr val="0099BD"/>
                </a:solidFill>
                <a:latin typeface="Museo 900" panose="02000000000000000000" pitchFamily="50" charset="0"/>
              </a:rPr>
              <a:t>What are the benefits of maintaining family ties?</a:t>
            </a:r>
          </a:p>
        </p:txBody>
      </p:sp>
      <p:graphicFrame>
        <p:nvGraphicFramePr>
          <p:cNvPr id="5" name="Content Placeholder 2">
            <a:extLst>
              <a:ext uri="{FF2B5EF4-FFF2-40B4-BE49-F238E27FC236}">
                <a16:creationId xmlns:a16="http://schemas.microsoft.com/office/drawing/2014/main" xmlns="" id="{CD6EC419-DC90-4679-9A7D-0686D09FBA76}"/>
              </a:ext>
            </a:extLst>
          </p:cNvPr>
          <p:cNvGraphicFramePr>
            <a:graphicFrameLocks noGrp="1"/>
          </p:cNvGraphicFramePr>
          <p:nvPr>
            <p:ph idx="1"/>
            <p:extLst>
              <p:ext uri="{D42A27DB-BD31-4B8C-83A1-F6EECF244321}">
                <p14:modId xmlns:p14="http://schemas.microsoft.com/office/powerpoint/2010/main" val="40021855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a:extLst>
              <a:ext uri="{FF2B5EF4-FFF2-40B4-BE49-F238E27FC236}">
                <a16:creationId xmlns:a16="http://schemas.microsoft.com/office/drawing/2014/main" xmlns="" id="{4479A3CD-1A7F-4EAB-8DAF-4D8966B16463}"/>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84472" y="6002834"/>
            <a:ext cx="6191250" cy="571500"/>
          </a:xfrm>
          <a:prstGeom prst="rect">
            <a:avLst/>
          </a:prstGeom>
        </p:spPr>
      </p:pic>
      <p:pic>
        <p:nvPicPr>
          <p:cNvPr id="8" name="Picture 7">
            <a:extLst>
              <a:ext uri="{FF2B5EF4-FFF2-40B4-BE49-F238E27FC236}">
                <a16:creationId xmlns:a16="http://schemas.microsoft.com/office/drawing/2014/main" xmlns="" id="{EF02DACC-3BA6-4275-9637-B1B9C95052DA}"/>
              </a:ext>
            </a:extLst>
          </p:cNvPr>
          <p:cNvPicPr/>
          <p:nvPr/>
        </p:nvPicPr>
        <p:blipFill>
          <a:blip r:embed="rId10" cstate="print">
            <a:extLst>
              <a:ext uri="{28A0092B-C50C-407E-A947-70E740481C1C}">
                <a14:useLocalDpi xmlns:a14="http://schemas.microsoft.com/office/drawing/2010/main" val="0"/>
              </a:ext>
            </a:extLst>
          </a:blip>
          <a:stretch>
            <a:fillRect/>
          </a:stretch>
        </p:blipFill>
        <p:spPr bwMode="auto">
          <a:xfrm>
            <a:off x="9786278" y="5790581"/>
            <a:ext cx="1763444" cy="783753"/>
          </a:xfrm>
          <a:prstGeom prst="rect">
            <a:avLst/>
          </a:prstGeom>
          <a:noFill/>
          <a:ln>
            <a:noFill/>
          </a:ln>
        </p:spPr>
      </p:pic>
    </p:spTree>
    <p:extLst>
      <p:ext uri="{BB962C8B-B14F-4D97-AF65-F5344CB8AC3E}">
        <p14:creationId xmlns:p14="http://schemas.microsoft.com/office/powerpoint/2010/main" val="3285600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6E1154C-9754-4B3F-9608-39943258991F}"/>
              </a:ext>
            </a:extLst>
          </p:cNvPr>
          <p:cNvSpPr>
            <a:spLocks noGrp="1"/>
          </p:cNvSpPr>
          <p:nvPr>
            <p:ph idx="1"/>
          </p:nvPr>
        </p:nvSpPr>
        <p:spPr>
          <a:xfrm>
            <a:off x="838200" y="464026"/>
            <a:ext cx="10515600" cy="5418159"/>
          </a:xfrm>
        </p:spPr>
        <p:txBody>
          <a:bodyPr>
            <a:noAutofit/>
          </a:bodyPr>
          <a:lstStyle/>
          <a:p>
            <a:pPr marL="0" indent="0">
              <a:buNone/>
            </a:pPr>
            <a:r>
              <a:rPr lang="en-US" sz="2200" i="1" dirty="0" smtClean="0">
                <a:solidFill>
                  <a:srgbClr val="0099BD"/>
                </a:solidFill>
                <a:latin typeface="Museo Sans 300" panose="02000000000000000000" pitchFamily="50" charset="0"/>
              </a:rPr>
              <a:t>“During </a:t>
            </a:r>
            <a:r>
              <a:rPr lang="en-US" sz="2200" i="1" dirty="0">
                <a:solidFill>
                  <a:srgbClr val="0099BD"/>
                </a:solidFill>
                <a:latin typeface="Museo Sans 300" panose="02000000000000000000" pitchFamily="50" charset="0"/>
              </a:rPr>
              <a:t>my time in prison one of the hardest things I had to deal with was not having my mum and dad around. That trauma got to me so bad at times, I used to cry myself to sleep wishing they was there to support me through my sentence. That in itself had me thinking thoughts of suicide but instead of harming myself I put that pain into violence</a:t>
            </a:r>
            <a:r>
              <a:rPr lang="en-US" sz="2200" i="1" dirty="0" smtClean="0">
                <a:solidFill>
                  <a:srgbClr val="0099BD"/>
                </a:solidFill>
                <a:latin typeface="Museo Sans 300" panose="02000000000000000000" pitchFamily="50" charset="0"/>
              </a:rPr>
              <a:t>.” </a:t>
            </a:r>
            <a:r>
              <a:rPr lang="en-US" sz="2200" dirty="0" smtClean="0">
                <a:latin typeface="Museo Sans 300" panose="02000000000000000000" pitchFamily="50" charset="0"/>
              </a:rPr>
              <a:t>(</a:t>
            </a:r>
            <a:r>
              <a:rPr lang="en-US" sz="2200" dirty="0">
                <a:latin typeface="Museo Sans 300" panose="02000000000000000000" pitchFamily="50" charset="0"/>
              </a:rPr>
              <a:t>Prisoner, Farmer Review, 2017)</a:t>
            </a:r>
          </a:p>
          <a:p>
            <a:pPr marL="0" indent="0">
              <a:buNone/>
            </a:pPr>
            <a:endParaRPr lang="en-US" sz="2200" dirty="0">
              <a:latin typeface="Museo Sans 300" panose="02000000000000000000" pitchFamily="50" charset="0"/>
            </a:endParaRPr>
          </a:p>
          <a:p>
            <a:pPr marL="0" indent="0">
              <a:buNone/>
            </a:pPr>
            <a:r>
              <a:rPr lang="en-US" sz="2200" i="1" dirty="0" smtClean="0">
                <a:solidFill>
                  <a:srgbClr val="0099BD"/>
                </a:solidFill>
                <a:latin typeface="Museo Sans 300" panose="02000000000000000000" pitchFamily="50" charset="0"/>
              </a:rPr>
              <a:t>“If </a:t>
            </a:r>
            <a:r>
              <a:rPr lang="en-US" sz="2200" i="1" dirty="0">
                <a:solidFill>
                  <a:srgbClr val="0099BD"/>
                </a:solidFill>
                <a:latin typeface="Museo Sans 300" panose="02000000000000000000" pitchFamily="50" charset="0"/>
              </a:rPr>
              <a:t>I don’t maintain my family life I’ll lose it, if I lose it what happens then</a:t>
            </a:r>
            <a:r>
              <a:rPr lang="en-US" sz="2200" i="1" dirty="0" smtClean="0">
                <a:solidFill>
                  <a:srgbClr val="0099BD"/>
                </a:solidFill>
                <a:latin typeface="Museo Sans 300" panose="02000000000000000000" pitchFamily="50" charset="0"/>
              </a:rPr>
              <a:t>?” </a:t>
            </a:r>
            <a:r>
              <a:rPr lang="en-US" sz="2200" dirty="0" smtClean="0">
                <a:latin typeface="Museo Sans 300" panose="02000000000000000000" pitchFamily="50" charset="0"/>
              </a:rPr>
              <a:t>(</a:t>
            </a:r>
            <a:r>
              <a:rPr lang="en-US" sz="2200" dirty="0">
                <a:latin typeface="Museo Sans 300" panose="02000000000000000000" pitchFamily="50" charset="0"/>
              </a:rPr>
              <a:t>Prisoner, Farmer Review, 2017)</a:t>
            </a:r>
            <a:endParaRPr lang="en-US" sz="2200" dirty="0">
              <a:solidFill>
                <a:schemeClr val="accent1">
                  <a:lumMod val="75000"/>
                </a:schemeClr>
              </a:solidFill>
              <a:latin typeface="Museo Sans 300" panose="02000000000000000000" pitchFamily="50" charset="0"/>
            </a:endParaRPr>
          </a:p>
          <a:p>
            <a:pPr marL="0" indent="0">
              <a:buNone/>
            </a:pPr>
            <a:endParaRPr lang="en-GB" sz="2200" dirty="0">
              <a:latin typeface="Museo Sans 300" panose="02000000000000000000" pitchFamily="50" charset="0"/>
            </a:endParaRPr>
          </a:p>
          <a:p>
            <a:pPr marL="0" indent="0">
              <a:buNone/>
            </a:pPr>
            <a:r>
              <a:rPr lang="en-GB" sz="2200" i="1" dirty="0" smtClean="0">
                <a:solidFill>
                  <a:srgbClr val="0099BD"/>
                </a:solidFill>
                <a:latin typeface="Museo Sans 300" panose="02000000000000000000" pitchFamily="50" charset="0"/>
              </a:rPr>
              <a:t>“We </a:t>
            </a:r>
            <a:r>
              <a:rPr lang="en-GB" sz="2200" i="1" dirty="0">
                <a:solidFill>
                  <a:srgbClr val="0099BD"/>
                </a:solidFill>
                <a:latin typeface="Museo Sans 300" panose="02000000000000000000" pitchFamily="50" charset="0"/>
              </a:rPr>
              <a:t>can learn a lot from listening to families – it is only going to help us to care better for our prisoners</a:t>
            </a:r>
            <a:r>
              <a:rPr lang="en-GB" sz="2200" i="1" dirty="0" smtClean="0">
                <a:solidFill>
                  <a:srgbClr val="0099BD"/>
                </a:solidFill>
                <a:latin typeface="Museo Sans 300" panose="02000000000000000000" pitchFamily="50" charset="0"/>
              </a:rPr>
              <a:t>.” </a:t>
            </a:r>
            <a:r>
              <a:rPr lang="en-GB" sz="2200" dirty="0">
                <a:latin typeface="Museo Sans 300" panose="02000000000000000000" pitchFamily="50" charset="0"/>
              </a:rPr>
              <a:t>(Prison Chaplain)</a:t>
            </a:r>
          </a:p>
          <a:p>
            <a:pPr marL="0" indent="0">
              <a:buNone/>
            </a:pPr>
            <a:endParaRPr lang="en-GB" sz="2200" dirty="0">
              <a:latin typeface="Museo Sans 300" panose="02000000000000000000" pitchFamily="50" charset="0"/>
            </a:endParaRPr>
          </a:p>
          <a:p>
            <a:pPr marL="0" indent="0">
              <a:buNone/>
            </a:pPr>
            <a:r>
              <a:rPr lang="en-GB" sz="2200" i="1" dirty="0" smtClean="0">
                <a:solidFill>
                  <a:srgbClr val="0099BD"/>
                </a:solidFill>
                <a:latin typeface="Museo Sans 300" panose="02000000000000000000" pitchFamily="50" charset="0"/>
              </a:rPr>
              <a:t>“Sometimes </a:t>
            </a:r>
            <a:r>
              <a:rPr lang="en-GB" sz="2200" i="1" dirty="0">
                <a:solidFill>
                  <a:srgbClr val="0099BD"/>
                </a:solidFill>
                <a:latin typeface="Museo Sans 300" panose="02000000000000000000" pitchFamily="50" charset="0"/>
              </a:rPr>
              <a:t>it is easier for them to open up to a familiar face if they are struggling</a:t>
            </a:r>
            <a:r>
              <a:rPr lang="en-GB" sz="2200" i="1" dirty="0" smtClean="0">
                <a:solidFill>
                  <a:srgbClr val="0099BD"/>
                </a:solidFill>
                <a:latin typeface="Museo Sans 300" panose="02000000000000000000" pitchFamily="50" charset="0"/>
              </a:rPr>
              <a:t>.” </a:t>
            </a:r>
            <a:r>
              <a:rPr lang="en-GB" sz="2200" dirty="0">
                <a:latin typeface="Museo Sans 300" panose="02000000000000000000" pitchFamily="50" charset="0"/>
              </a:rPr>
              <a:t>(Family member)</a:t>
            </a:r>
          </a:p>
        </p:txBody>
      </p:sp>
      <p:pic>
        <p:nvPicPr>
          <p:cNvPr id="4" name="Graphic 3">
            <a:extLst>
              <a:ext uri="{FF2B5EF4-FFF2-40B4-BE49-F238E27FC236}">
                <a16:creationId xmlns:a16="http://schemas.microsoft.com/office/drawing/2014/main" xmlns="" id="{594333E6-90A5-48A9-8831-AA39AADC10C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84472" y="6002834"/>
            <a:ext cx="6191250" cy="571500"/>
          </a:xfrm>
          <a:prstGeom prst="rect">
            <a:avLst/>
          </a:prstGeom>
        </p:spPr>
      </p:pic>
      <p:pic>
        <p:nvPicPr>
          <p:cNvPr id="7" name="Picture 6">
            <a:extLst>
              <a:ext uri="{FF2B5EF4-FFF2-40B4-BE49-F238E27FC236}">
                <a16:creationId xmlns:a16="http://schemas.microsoft.com/office/drawing/2014/main" xmlns="" id="{EF02DACC-3BA6-4275-9637-B1B9C95052DA}"/>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9786278" y="5790581"/>
            <a:ext cx="1763444" cy="783753"/>
          </a:xfrm>
          <a:prstGeom prst="rect">
            <a:avLst/>
          </a:prstGeom>
          <a:noFill/>
          <a:ln>
            <a:noFill/>
          </a:ln>
        </p:spPr>
      </p:pic>
    </p:spTree>
    <p:extLst>
      <p:ext uri="{BB962C8B-B14F-4D97-AF65-F5344CB8AC3E}">
        <p14:creationId xmlns:p14="http://schemas.microsoft.com/office/powerpoint/2010/main" val="569367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EB3ACD-861A-4714-BD9C-D58FB11F94BD}"/>
              </a:ext>
            </a:extLst>
          </p:cNvPr>
          <p:cNvSpPr>
            <a:spLocks noGrp="1"/>
          </p:cNvSpPr>
          <p:nvPr>
            <p:ph type="title"/>
          </p:nvPr>
        </p:nvSpPr>
        <p:spPr/>
        <p:txBody>
          <a:bodyPr>
            <a:normAutofit/>
          </a:bodyPr>
          <a:lstStyle/>
          <a:p>
            <a:r>
              <a:rPr lang="en-GB" b="1" dirty="0">
                <a:solidFill>
                  <a:srgbClr val="0099BD"/>
                </a:solidFill>
                <a:latin typeface="Museo 900" panose="02000000000000000000" pitchFamily="50" charset="0"/>
              </a:rPr>
              <a:t>Issues to consider in supporting family ties</a:t>
            </a:r>
          </a:p>
        </p:txBody>
      </p:sp>
      <p:graphicFrame>
        <p:nvGraphicFramePr>
          <p:cNvPr id="5" name="Content Placeholder 2">
            <a:extLst>
              <a:ext uri="{FF2B5EF4-FFF2-40B4-BE49-F238E27FC236}">
                <a16:creationId xmlns:a16="http://schemas.microsoft.com/office/drawing/2014/main" xmlns="" id="{3E574918-87BE-4528-90FA-42744CF8780D}"/>
              </a:ext>
            </a:extLst>
          </p:cNvPr>
          <p:cNvGraphicFramePr>
            <a:graphicFrameLocks noGrp="1"/>
          </p:cNvGraphicFramePr>
          <p:nvPr>
            <p:ph idx="1"/>
            <p:extLst>
              <p:ext uri="{D42A27DB-BD31-4B8C-83A1-F6EECF244321}">
                <p14:modId xmlns:p14="http://schemas.microsoft.com/office/powerpoint/2010/main" val="12523896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a:extLst>
              <a:ext uri="{FF2B5EF4-FFF2-40B4-BE49-F238E27FC236}">
                <a16:creationId xmlns:a16="http://schemas.microsoft.com/office/drawing/2014/main" xmlns="" id="{7143665C-8397-4068-9AF1-A2094817ADA1}"/>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84472" y="6002834"/>
            <a:ext cx="6191250" cy="571500"/>
          </a:xfrm>
          <a:prstGeom prst="rect">
            <a:avLst/>
          </a:prstGeom>
        </p:spPr>
      </p:pic>
      <p:pic>
        <p:nvPicPr>
          <p:cNvPr id="7" name="Picture 6">
            <a:extLst>
              <a:ext uri="{FF2B5EF4-FFF2-40B4-BE49-F238E27FC236}">
                <a16:creationId xmlns:a16="http://schemas.microsoft.com/office/drawing/2014/main" xmlns="" id="{EF02DACC-3BA6-4275-9637-B1B9C95052DA}"/>
              </a:ext>
            </a:extLst>
          </p:cNvPr>
          <p:cNvPicPr/>
          <p:nvPr/>
        </p:nvPicPr>
        <p:blipFill>
          <a:blip r:embed="rId10" cstate="print">
            <a:extLst>
              <a:ext uri="{28A0092B-C50C-407E-A947-70E740481C1C}">
                <a14:useLocalDpi xmlns:a14="http://schemas.microsoft.com/office/drawing/2010/main" val="0"/>
              </a:ext>
            </a:extLst>
          </a:blip>
          <a:stretch>
            <a:fillRect/>
          </a:stretch>
        </p:blipFill>
        <p:spPr bwMode="auto">
          <a:xfrm>
            <a:off x="9786278" y="5790581"/>
            <a:ext cx="1763444" cy="783753"/>
          </a:xfrm>
          <a:prstGeom prst="rect">
            <a:avLst/>
          </a:prstGeom>
          <a:noFill/>
          <a:ln>
            <a:noFill/>
          </a:ln>
        </p:spPr>
      </p:pic>
    </p:spTree>
    <p:extLst>
      <p:ext uri="{BB962C8B-B14F-4D97-AF65-F5344CB8AC3E}">
        <p14:creationId xmlns:p14="http://schemas.microsoft.com/office/powerpoint/2010/main" val="525666496"/>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TotalTime>
  <Words>4696</Words>
  <Application>Microsoft Office PowerPoint</Application>
  <PresentationFormat>Widescreen</PresentationFormat>
  <Paragraphs>373</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Museo Sans 700</vt:lpstr>
      <vt:lpstr>Calibri</vt:lpstr>
      <vt:lpstr>Museo Sans 100</vt:lpstr>
      <vt:lpstr>Museo 900</vt:lpstr>
      <vt:lpstr>ＭＳ Ｐゴシック</vt:lpstr>
      <vt:lpstr>Museo Sans 500</vt:lpstr>
      <vt:lpstr>Museo Sans 300</vt:lpstr>
      <vt:lpstr>Calibri Light</vt:lpstr>
      <vt:lpstr>Office Theme</vt:lpstr>
      <vt:lpstr>Think Family </vt:lpstr>
      <vt:lpstr>Learning outcomes</vt:lpstr>
      <vt:lpstr> Who would you miss? </vt:lpstr>
      <vt:lpstr>What do we mean by ‘family’ or ‘significant other’?</vt:lpstr>
      <vt:lpstr>Why must we support family ties?</vt:lpstr>
      <vt:lpstr>Maintaining family ties is not always easy….</vt:lpstr>
      <vt:lpstr>What are the benefits of maintaining family ties?</vt:lpstr>
      <vt:lpstr>PowerPoint Presentation</vt:lpstr>
      <vt:lpstr>Issues to consider in supporting family ties</vt:lpstr>
      <vt:lpstr>Prisoners may need support to:</vt:lpstr>
      <vt:lpstr>Impact of imprisonment on families</vt:lpstr>
      <vt:lpstr>Understanding the pressure on families</vt:lpstr>
      <vt:lpstr>PowerPoint Presentation</vt:lpstr>
      <vt:lpstr>Supporting prisoners who do not have family ties</vt:lpstr>
      <vt:lpstr>Care Leavers in custody</vt:lpstr>
      <vt:lpstr>Local authority support for Care Leavers in Custody</vt:lpstr>
      <vt:lpstr>Safeguarding and Public Protection</vt:lpstr>
      <vt:lpstr>How to support prisoners to maintain family ties</vt:lpstr>
      <vt:lpstr>Useful Think Family questions </vt:lpstr>
      <vt:lpstr>How HMP xxxx is supporting a Think Family approach</vt:lpstr>
      <vt:lpstr>How will you take a Think Family approach?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 Family</dc:title>
  <dc:creator>Bevin</dc:creator>
  <cp:lastModifiedBy>Isobel Archer</cp:lastModifiedBy>
  <cp:revision>36</cp:revision>
  <dcterms:created xsi:type="dcterms:W3CDTF">2019-05-16T11:23:48Z</dcterms:created>
  <dcterms:modified xsi:type="dcterms:W3CDTF">2019-10-16T13:25:49Z</dcterms:modified>
</cp:coreProperties>
</file>